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2" r:id="rId3"/>
    <p:sldMasterId id="2147483662" r:id="rId4"/>
    <p:sldMasterId id="2147483664" r:id="rId5"/>
    <p:sldMasterId id="2147483666" r:id="rId6"/>
  </p:sldMasterIdLst>
  <p:notesMasterIdLst>
    <p:notesMasterId r:id="rId109"/>
  </p:notesMasterIdLst>
  <p:sldIdLst>
    <p:sldId id="392" r:id="rId7"/>
    <p:sldId id="364" r:id="rId8"/>
    <p:sldId id="256" r:id="rId9"/>
    <p:sldId id="475" r:id="rId10"/>
    <p:sldId id="474" r:id="rId11"/>
    <p:sldId id="477" r:id="rId12"/>
    <p:sldId id="489" r:id="rId13"/>
    <p:sldId id="486" r:id="rId14"/>
    <p:sldId id="488" r:id="rId15"/>
    <p:sldId id="487" r:id="rId16"/>
    <p:sldId id="485" r:id="rId17"/>
    <p:sldId id="314" r:id="rId18"/>
    <p:sldId id="483" r:id="rId19"/>
    <p:sldId id="490" r:id="rId20"/>
    <p:sldId id="480" r:id="rId21"/>
    <p:sldId id="482" r:id="rId22"/>
    <p:sldId id="481" r:id="rId23"/>
    <p:sldId id="484" r:id="rId24"/>
    <p:sldId id="492" r:id="rId25"/>
    <p:sldId id="491" r:id="rId26"/>
    <p:sldId id="311" r:id="rId27"/>
    <p:sldId id="493" r:id="rId28"/>
    <p:sldId id="494" r:id="rId29"/>
    <p:sldId id="495" r:id="rId30"/>
    <p:sldId id="496" r:id="rId31"/>
    <p:sldId id="497" r:id="rId32"/>
    <p:sldId id="498" r:id="rId33"/>
    <p:sldId id="499" r:id="rId34"/>
    <p:sldId id="501" r:id="rId35"/>
    <p:sldId id="500" r:id="rId36"/>
    <p:sldId id="502" r:id="rId37"/>
    <p:sldId id="503" r:id="rId38"/>
    <p:sldId id="313" r:id="rId39"/>
    <p:sldId id="467" r:id="rId40"/>
    <p:sldId id="393" r:id="rId41"/>
    <p:sldId id="468" r:id="rId42"/>
    <p:sldId id="470" r:id="rId43"/>
    <p:sldId id="471" r:id="rId44"/>
    <p:sldId id="472" r:id="rId45"/>
    <p:sldId id="473" r:id="rId46"/>
    <p:sldId id="461" r:id="rId47"/>
    <p:sldId id="407" r:id="rId48"/>
    <p:sldId id="463" r:id="rId49"/>
    <p:sldId id="464" r:id="rId50"/>
    <p:sldId id="465" r:id="rId51"/>
    <p:sldId id="466" r:id="rId52"/>
    <p:sldId id="438" r:id="rId53"/>
    <p:sldId id="403" r:id="rId54"/>
    <p:sldId id="406" r:id="rId55"/>
    <p:sldId id="462" r:id="rId56"/>
    <p:sldId id="415" r:id="rId57"/>
    <p:sldId id="439" r:id="rId58"/>
    <p:sldId id="440" r:id="rId59"/>
    <p:sldId id="405" r:id="rId60"/>
    <p:sldId id="445" r:id="rId61"/>
    <p:sldId id="446" r:id="rId62"/>
    <p:sldId id="443" r:id="rId63"/>
    <p:sldId id="404" r:id="rId64"/>
    <p:sldId id="444" r:id="rId65"/>
    <p:sldId id="447" r:id="rId66"/>
    <p:sldId id="448" r:id="rId67"/>
    <p:sldId id="449" r:id="rId68"/>
    <p:sldId id="457" r:id="rId69"/>
    <p:sldId id="458" r:id="rId70"/>
    <p:sldId id="459" r:id="rId71"/>
    <p:sldId id="460" r:id="rId72"/>
    <p:sldId id="451" r:id="rId73"/>
    <p:sldId id="452" r:id="rId74"/>
    <p:sldId id="453" r:id="rId75"/>
    <p:sldId id="454" r:id="rId76"/>
    <p:sldId id="455" r:id="rId77"/>
    <p:sldId id="437" r:id="rId78"/>
    <p:sldId id="436" r:id="rId79"/>
    <p:sldId id="435" r:id="rId80"/>
    <p:sldId id="434" r:id="rId81"/>
    <p:sldId id="433" r:id="rId82"/>
    <p:sldId id="432" r:id="rId83"/>
    <p:sldId id="442" r:id="rId84"/>
    <p:sldId id="410" r:id="rId85"/>
    <p:sldId id="411" r:id="rId86"/>
    <p:sldId id="412" r:id="rId87"/>
    <p:sldId id="413" r:id="rId88"/>
    <p:sldId id="416" r:id="rId89"/>
    <p:sldId id="431" r:id="rId90"/>
    <p:sldId id="414" r:id="rId91"/>
    <p:sldId id="417" r:id="rId92"/>
    <p:sldId id="418" r:id="rId93"/>
    <p:sldId id="419" r:id="rId94"/>
    <p:sldId id="420" r:id="rId95"/>
    <p:sldId id="421" r:id="rId96"/>
    <p:sldId id="422" r:id="rId97"/>
    <p:sldId id="423" r:id="rId98"/>
    <p:sldId id="424" r:id="rId99"/>
    <p:sldId id="425" r:id="rId100"/>
    <p:sldId id="426" r:id="rId101"/>
    <p:sldId id="427" r:id="rId102"/>
    <p:sldId id="428" r:id="rId103"/>
    <p:sldId id="430" r:id="rId104"/>
    <p:sldId id="429" r:id="rId105"/>
    <p:sldId id="398" r:id="rId106"/>
    <p:sldId id="450" r:id="rId107"/>
    <p:sldId id="401" r:id="rId108"/>
  </p:sldIdLst>
  <p:sldSz cx="9144000" cy="6858000" type="screen4x3"/>
  <p:notesSz cx="6858000" cy="9144000"/>
  <p:embeddedFontLst>
    <p:embeddedFont>
      <p:font typeface="Calibri" panose="020F0502020204030204" pitchFamily="34"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14" roundtripDataSignature="AMtx7miM8IGbdeEE4xUsHFpm3F+umU06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6" autoAdjust="0"/>
    <p:restoredTop sz="84094" autoAdjust="0"/>
  </p:normalViewPr>
  <p:slideViewPr>
    <p:cSldViewPr snapToGrid="0">
      <p:cViewPr varScale="1">
        <p:scale>
          <a:sx n="71" d="100"/>
          <a:sy n="71" d="100"/>
        </p:scale>
        <p:origin x="1290" y="72"/>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theme" Target="theme/theme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font" Target="fonts/font3.fntdata"/><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font" Target="fonts/font1.fntdata"/><Relationship Id="rId115"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font" Target="fonts/font4.fntdata"/><Relationship Id="rId118"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customschemas.google.com/relationships/presentationmetadata" Target="meta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notesMaster" Target="notesMasters/notesMaster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a:p>
        </p:txBody>
      </p:sp>
    </p:spTree>
    <p:extLst>
      <p:ext uri="{BB962C8B-B14F-4D97-AF65-F5344CB8AC3E}">
        <p14:creationId xmlns:p14="http://schemas.microsoft.com/office/powerpoint/2010/main" val="1953153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Forrester Report: </a:t>
            </a:r>
          </a:p>
          <a:p>
            <a:pPr marL="0" lvl="0" indent="0" algn="l" rtl="0">
              <a:spcBef>
                <a:spcPts val="0"/>
              </a:spcBef>
              <a:spcAft>
                <a:spcPts val="0"/>
              </a:spcAft>
              <a:buNone/>
            </a:pPr>
            <a:r>
              <a:rPr lang="fr-FR" dirty="0"/>
              <a:t>https://www.forrester.com/report/Your+Digital+Transformation+Is+Not+Bold+Enough+Five+Signs+Of+Trouble+And+Key+Fixes/-/E-RES137950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63897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77884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72838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75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541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927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https://www.forrester.com/report/Faster+Software+Delivery+Will+Accelerate+Digital+Transformation/-/E-RES116443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792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fr-F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2490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1385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1665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fr-F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010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fr-F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627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1" i="0" u="none" strike="noStrike" cap="none" dirty="0">
                <a:solidFill>
                  <a:srgbClr val="000000"/>
                </a:solidFill>
                <a:effectLst/>
                <a:latin typeface="Arial"/>
                <a:ea typeface="Arial"/>
                <a:cs typeface="Arial"/>
                <a:sym typeface="Arial"/>
              </a:rPr>
              <a:t>AD&amp;D</a:t>
            </a:r>
            <a:r>
              <a:rPr lang="en-US" sz="1800" b="0" i="0" u="none" strike="noStrike" cap="none" dirty="0">
                <a:solidFill>
                  <a:srgbClr val="000000"/>
                </a:solidFill>
                <a:effectLst/>
                <a:latin typeface="Arial"/>
                <a:ea typeface="Arial"/>
                <a:cs typeface="Arial"/>
                <a:sym typeface="Arial"/>
              </a:rPr>
              <a:t>: Application Development &amp; Delivery</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1136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https://fr.surveymonkey.com/r/RTRXGXG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92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9838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745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32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23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856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498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777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379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9373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043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dirty="0"/>
              <a:t>DevOps is the combination of cultural philosophies, practices, and tools that increases an organization’s ability to deliver applications and services at high velocity: </a:t>
            </a:r>
          </a:p>
          <a:p>
            <a:endParaRPr lang="en-US" dirty="0"/>
          </a:p>
          <a:p>
            <a:pPr marL="514350" indent="-285750">
              <a:buFont typeface="Arial" panose="020B0604020202020204" pitchFamily="34" charset="0"/>
              <a:buChar char="•"/>
            </a:pPr>
            <a:r>
              <a:rPr lang="en-US" dirty="0"/>
              <a:t>Evolving and improving products at a faster pace than organizations using traditional software development and infrastructure management processes. </a:t>
            </a:r>
          </a:p>
          <a:p>
            <a:pPr marL="514350" indent="-285750">
              <a:buFont typeface="Arial" panose="020B0604020202020204" pitchFamily="34" charset="0"/>
              <a:buChar char="•"/>
            </a:pPr>
            <a:r>
              <a:rPr lang="en-US" dirty="0"/>
              <a:t>This speed enables organizations to better serve their customers and compete more effectively in the market.</a:t>
            </a:r>
          </a:p>
          <a:p>
            <a:pPr marL="0" lvl="0" indent="0" algn="l" rtl="0">
              <a:spcBef>
                <a:spcPts val="0"/>
              </a:spcBef>
              <a:spcAft>
                <a:spcPts val="0"/>
              </a:spcAft>
              <a:buNone/>
            </a:pPr>
            <a:endParaRPr lang="en-US"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6322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135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9065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42900" algn="l" rtl="0">
              <a:lnSpc>
                <a:spcPct val="200000"/>
              </a:lnSpc>
              <a:spcBef>
                <a:spcPts val="0"/>
              </a:spcBef>
              <a:spcAft>
                <a:spcPts val="0"/>
              </a:spcAft>
              <a:buClr>
                <a:srgbClr val="000000"/>
              </a:buClr>
              <a:buSzPts val="1800"/>
              <a:buFont typeface="Arial"/>
              <a:buAutoNum type="arabicPeriod"/>
            </a:pPr>
            <a:r>
              <a:rPr lang="en-US" sz="1800" b="1" dirty="0">
                <a:solidFill>
                  <a:srgbClr val="000000"/>
                </a:solidFill>
                <a:latin typeface="Arial"/>
                <a:ea typeface="Arial"/>
                <a:cs typeface="Arial"/>
                <a:sym typeface="Arial"/>
              </a:rPr>
              <a:t>Agree and communicate measurable business goals</a:t>
            </a:r>
          </a:p>
          <a:p>
            <a:pPr marL="457200" lvl="0" indent="-342900" algn="l" rtl="0">
              <a:lnSpc>
                <a:spcPct val="200000"/>
              </a:lnSpc>
              <a:spcBef>
                <a:spcPts val="0"/>
              </a:spcBef>
              <a:spcAft>
                <a:spcPts val="0"/>
              </a:spcAft>
              <a:buClr>
                <a:srgbClr val="000000"/>
              </a:buClr>
              <a:buSzPts val="1800"/>
              <a:buFont typeface="Arial"/>
              <a:buAutoNum type="arabicPeriod"/>
            </a:pPr>
            <a:r>
              <a:rPr lang="en-US" sz="1800" b="1" dirty="0">
                <a:solidFill>
                  <a:srgbClr val="000000"/>
                </a:solidFill>
                <a:latin typeface="Arial"/>
                <a:ea typeface="Arial"/>
                <a:cs typeface="Arial"/>
                <a:sym typeface="Arial"/>
              </a:rPr>
              <a:t>Give teams support and resources to experiment</a:t>
            </a:r>
          </a:p>
          <a:p>
            <a:pPr marL="457200" lvl="0" indent="-342900" algn="l" rtl="0">
              <a:lnSpc>
                <a:spcPct val="200000"/>
              </a:lnSpc>
              <a:spcBef>
                <a:spcPts val="0"/>
              </a:spcBef>
              <a:spcAft>
                <a:spcPts val="0"/>
              </a:spcAft>
              <a:buClr>
                <a:srgbClr val="000000"/>
              </a:buClr>
              <a:buSzPts val="1800"/>
              <a:buFont typeface="Arial"/>
              <a:buAutoNum type="arabicPeriod"/>
            </a:pPr>
            <a:r>
              <a:rPr lang="en-US" sz="1800" b="1" dirty="0">
                <a:solidFill>
                  <a:srgbClr val="000000"/>
                </a:solidFill>
                <a:latin typeface="Arial"/>
                <a:ea typeface="Arial"/>
                <a:cs typeface="Arial"/>
                <a:sym typeface="Arial"/>
              </a:rPr>
              <a:t>Talk to other teams </a:t>
            </a:r>
          </a:p>
          <a:p>
            <a:pPr marL="457200" lvl="0" indent="-342900" algn="l" rtl="0">
              <a:lnSpc>
                <a:spcPct val="200000"/>
              </a:lnSpc>
              <a:spcBef>
                <a:spcPts val="0"/>
              </a:spcBef>
              <a:spcAft>
                <a:spcPts val="0"/>
              </a:spcAft>
              <a:buClr>
                <a:srgbClr val="000000"/>
              </a:buClr>
              <a:buSzPts val="1800"/>
              <a:buFont typeface="Arial"/>
              <a:buAutoNum type="arabicPeriod"/>
            </a:pPr>
            <a:r>
              <a:rPr lang="en-US" sz="1800" b="1" dirty="0">
                <a:solidFill>
                  <a:srgbClr val="000000"/>
                </a:solidFill>
                <a:latin typeface="Arial"/>
                <a:ea typeface="Arial"/>
                <a:cs typeface="Arial"/>
                <a:sym typeface="Arial"/>
              </a:rPr>
              <a:t>Achieve quick wins and share learnings</a:t>
            </a:r>
          </a:p>
          <a:p>
            <a:pPr marL="457200" lvl="0" indent="-342900" algn="l" rtl="0">
              <a:lnSpc>
                <a:spcPct val="200000"/>
              </a:lnSpc>
              <a:spcBef>
                <a:spcPts val="0"/>
              </a:spcBef>
              <a:spcAft>
                <a:spcPts val="0"/>
              </a:spcAft>
              <a:buClr>
                <a:srgbClr val="000000"/>
              </a:buClr>
              <a:buSzPts val="1800"/>
              <a:buFont typeface="Arial"/>
              <a:buAutoNum type="arabicPeriod"/>
            </a:pPr>
            <a:r>
              <a:rPr lang="en-US" sz="1800" b="1" dirty="0">
                <a:solidFill>
                  <a:srgbClr val="000000"/>
                </a:solidFill>
                <a:latin typeface="Arial"/>
                <a:ea typeface="Arial"/>
                <a:cs typeface="Arial"/>
                <a:sym typeface="Arial"/>
              </a:rPr>
              <a:t>Keep going</a:t>
            </a: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394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4849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696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325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6596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The ”</a:t>
            </a:r>
            <a:r>
              <a:rPr lang="en-US" sz="1800" b="1" i="0" u="none" strike="noStrike" cap="none" dirty="0">
                <a:solidFill>
                  <a:srgbClr val="000000"/>
                </a:solidFill>
                <a:effectLst/>
                <a:latin typeface="Arial"/>
                <a:ea typeface="Arial"/>
                <a:cs typeface="Arial"/>
                <a:sym typeface="Arial"/>
              </a:rPr>
              <a:t>You Build</a:t>
            </a:r>
            <a:r>
              <a:rPr lang="en-US" sz="1800" b="0" i="0" u="none" strike="noStrike" cap="none" dirty="0">
                <a:solidFill>
                  <a:srgbClr val="000000"/>
                </a:solidFill>
                <a:effectLst/>
                <a:latin typeface="Arial"/>
                <a:ea typeface="Arial"/>
                <a:cs typeface="Arial"/>
                <a:sym typeface="Arial"/>
              </a:rPr>
              <a:t> it, </a:t>
            </a:r>
            <a:r>
              <a:rPr lang="en-US" sz="1800" b="1" i="0" u="none" strike="noStrike" cap="none" dirty="0">
                <a:solidFill>
                  <a:srgbClr val="000000"/>
                </a:solidFill>
                <a:effectLst/>
                <a:latin typeface="Arial"/>
                <a:ea typeface="Arial"/>
                <a:cs typeface="Arial"/>
                <a:sym typeface="Arial"/>
              </a:rPr>
              <a:t>you run it</a:t>
            </a:r>
            <a:r>
              <a:rPr lang="en-US" sz="1800" b="0" i="0" u="none" strike="noStrike" cap="none" dirty="0">
                <a:solidFill>
                  <a:srgbClr val="000000"/>
                </a:solidFill>
                <a:effectLst/>
                <a:latin typeface="Arial"/>
                <a:ea typeface="Arial"/>
                <a:cs typeface="Arial"/>
                <a:sym typeface="Arial"/>
              </a:rPr>
              <a:t>” quote from the </a:t>
            </a:r>
            <a:r>
              <a:rPr lang="en-US" sz="1800" b="1" i="0" u="none" strike="noStrike" cap="none" dirty="0">
                <a:solidFill>
                  <a:srgbClr val="000000"/>
                </a:solidFill>
                <a:effectLst/>
                <a:latin typeface="Arial"/>
                <a:ea typeface="Arial"/>
                <a:cs typeface="Arial"/>
                <a:sym typeface="Arial"/>
              </a:rPr>
              <a:t>CTO</a:t>
            </a:r>
            <a:r>
              <a:rPr lang="en-US" sz="1800" b="0" i="0" u="none" strike="noStrike" cap="none" dirty="0">
                <a:solidFill>
                  <a:srgbClr val="000000"/>
                </a:solidFill>
                <a:effectLst/>
                <a:latin typeface="Arial"/>
                <a:ea typeface="Arial"/>
                <a:cs typeface="Arial"/>
                <a:sym typeface="Arial"/>
              </a:rPr>
              <a:t> of </a:t>
            </a:r>
            <a:r>
              <a:rPr lang="en-US" sz="1800" b="1" i="0" u="none" strike="noStrike" cap="none" dirty="0">
                <a:solidFill>
                  <a:srgbClr val="000000"/>
                </a:solidFill>
                <a:effectLst/>
                <a:latin typeface="Arial"/>
                <a:ea typeface="Arial"/>
                <a:cs typeface="Arial"/>
                <a:sym typeface="Arial"/>
              </a:rPr>
              <a:t>Amazon</a:t>
            </a:r>
            <a:r>
              <a:rPr lang="en-US" sz="1800" b="0" i="0" u="none" strike="noStrike" cap="none" dirty="0">
                <a:solidFill>
                  <a:srgbClr val="000000"/>
                </a:solidFill>
                <a:effectLst/>
                <a:latin typeface="Arial"/>
                <a:ea typeface="Arial"/>
                <a:cs typeface="Arial"/>
                <a:sym typeface="Arial"/>
              </a:rPr>
              <a:t>, </a:t>
            </a:r>
            <a:r>
              <a:rPr lang="fr-FR" sz="1800" b="0" i="0" u="none" strike="noStrike" cap="none" dirty="0">
                <a:solidFill>
                  <a:srgbClr val="000000"/>
                </a:solidFill>
                <a:effectLst/>
                <a:latin typeface="Arial"/>
                <a:ea typeface="Arial"/>
                <a:cs typeface="Arial"/>
                <a:sym typeface="Arial"/>
              </a:rPr>
              <a:t>Werner </a:t>
            </a:r>
            <a:r>
              <a:rPr lang="fr-FR" sz="1800" b="0" i="0" u="none" strike="noStrike" cap="none" dirty="0" err="1">
                <a:solidFill>
                  <a:srgbClr val="000000"/>
                </a:solidFill>
                <a:effectLst/>
                <a:latin typeface="Arial"/>
                <a:ea typeface="Arial"/>
                <a:cs typeface="Arial"/>
                <a:sym typeface="Arial"/>
              </a:rPr>
              <a:t>Vogels</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3424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6788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946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7607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433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19660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6153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5860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438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239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043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136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634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035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7478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5281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3136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6255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833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35660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1390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69571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9054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5686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5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86819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7371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7330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6566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2821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54135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9455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21487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28913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9438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559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5539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4580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8527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08627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09313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97822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3678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32585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24315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68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4767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44345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0738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8996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3505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8770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81738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59961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731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02575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07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521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9019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2953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1995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2190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7444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09881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07152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7930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93546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66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400"/>
              <a:buNone/>
              <a:defRPr sz="4000" b="0"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2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3" name="Google Shape;83;p38"/>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38"/>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3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91" name="Google Shape;91;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2"/>
        <p:cNvGrpSpPr/>
        <p:nvPr/>
      </p:nvGrpSpPr>
      <p:grpSpPr>
        <a:xfrm>
          <a:off x="0" y="0"/>
          <a:ext cx="0" cy="0"/>
          <a:chOff x="0" y="0"/>
          <a:chExt cx="0" cy="0"/>
        </a:xfrm>
      </p:grpSpPr>
      <p:sp>
        <p:nvSpPr>
          <p:cNvPr id="103" name="Google Shape;103;p41"/>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4" name="Google Shape;104;p41"/>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05" name="Google Shape;105;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s">
  <p:cSld name="Two contents">
    <p:spTree>
      <p:nvGrpSpPr>
        <p:cNvPr id="1" name="Shape 114"/>
        <p:cNvGrpSpPr/>
        <p:nvPr/>
      </p:nvGrpSpPr>
      <p:grpSpPr>
        <a:xfrm>
          <a:off x="0" y="0"/>
          <a:ext cx="0" cy="0"/>
          <a:chOff x="0" y="0"/>
          <a:chExt cx="0" cy="0"/>
        </a:xfrm>
      </p:grpSpPr>
      <p:sp>
        <p:nvSpPr>
          <p:cNvPr id="115" name="Google Shape;115;p43"/>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6" name="Google Shape;116;p43"/>
          <p:cNvSpPr txBox="1">
            <a:spLocks noGrp="1"/>
          </p:cNvSpPr>
          <p:nvPr>
            <p:ph type="body" idx="1"/>
          </p:nvPr>
        </p:nvSpPr>
        <p:spPr>
          <a:xfrm>
            <a:off x="457200"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7" name="Google Shape;117;p43"/>
          <p:cNvSpPr txBox="1">
            <a:spLocks noGrp="1"/>
          </p:cNvSpPr>
          <p:nvPr>
            <p:ph type="body" idx="2"/>
          </p:nvPr>
        </p:nvSpPr>
        <p:spPr>
          <a:xfrm>
            <a:off x="4637856"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8" name="Google Shape;118;p4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4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4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4"/>
        <p:cNvGrpSpPr/>
        <p:nvPr/>
      </p:nvGrpSpPr>
      <p:grpSpPr>
        <a:xfrm>
          <a:off x="0" y="0"/>
          <a:ext cx="0" cy="0"/>
          <a:chOff x="0" y="0"/>
          <a:chExt cx="0" cy="0"/>
        </a:xfrm>
      </p:grpSpPr>
      <p:sp>
        <p:nvSpPr>
          <p:cNvPr id="125" name="Google Shape;125;p45"/>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6" name="Google Shape;126;p45"/>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29"/>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2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
        <p:cNvGrpSpPr/>
        <p:nvPr/>
      </p:nvGrpSpPr>
      <p:grpSpPr>
        <a:xfrm>
          <a:off x="0" y="0"/>
          <a:ext cx="0" cy="0"/>
          <a:chOff x="0" y="0"/>
          <a:chExt cx="0" cy="0"/>
        </a:xfrm>
      </p:grpSpPr>
      <p:sp>
        <p:nvSpPr>
          <p:cNvPr id="38" name="Google Shape;38;p31"/>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31"/>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3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
        <p:cNvGrpSpPr/>
        <p:nvPr/>
      </p:nvGrpSpPr>
      <p:grpSpPr>
        <a:xfrm>
          <a:off x="0" y="0"/>
          <a:ext cx="0" cy="0"/>
          <a:chOff x="0" y="0"/>
          <a:chExt cx="0" cy="0"/>
        </a:xfrm>
      </p:grpSpPr>
      <p:sp>
        <p:nvSpPr>
          <p:cNvPr id="44" name="Google Shape;44;p3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32"/>
          <p:cNvSpPr txBox="1">
            <a:spLocks noGrp="1"/>
          </p:cNvSpPr>
          <p:nvPr>
            <p:ph type="body" idx="1"/>
          </p:nvPr>
        </p:nvSpPr>
        <p:spPr>
          <a:xfrm rot="5400000">
            <a:off x="2396331" y="57943"/>
            <a:ext cx="4351337"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3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33"/>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2" name="Google Shape;52;p3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3" name="Google Shape;53;p3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3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3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9" name="Google Shape;59;p3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0" name="Google Shape;60;p3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3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3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9" name="Google Shape;69;p3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4" name="Google Shape;74;p3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5" name="Google Shape;75;p3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3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7" name="Google Shape;77;p3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3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6"/>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2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21" name="Google Shape;21;p2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2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33" name="Google Shape;33;p3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Google Shape;34;p3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3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40"/>
          <p:cNvPicPr preferRelativeResize="0"/>
          <p:nvPr/>
        </p:nvPicPr>
        <p:blipFill rotWithShape="1">
          <a:blip r:embed="rId3">
            <a:alphaModFix/>
          </a:blip>
          <a:srcRect/>
          <a:stretch/>
        </p:blipFill>
        <p:spPr>
          <a:xfrm>
            <a:off x="-125412" y="-171450"/>
            <a:ext cx="9280525" cy="7561262"/>
          </a:xfrm>
          <a:prstGeom prst="rect">
            <a:avLst/>
          </a:prstGeom>
          <a:noFill/>
          <a:ln>
            <a:noFill/>
          </a:ln>
        </p:spPr>
      </p:pic>
      <p:pic>
        <p:nvPicPr>
          <p:cNvPr id="96" name="Google Shape;96;p40" descr="D:\Le sel en +\Realisations\TBWA\120117 Microelectronics\ST_Bloc marque_Qi_H.png"/>
          <p:cNvPicPr preferRelativeResize="0"/>
          <p:nvPr/>
        </p:nvPicPr>
        <p:blipFill rotWithShape="1">
          <a:blip r:embed="rId4">
            <a:alphaModFix/>
          </a:blip>
          <a:srcRect/>
          <a:stretch/>
        </p:blipFill>
        <p:spPr>
          <a:xfrm>
            <a:off x="684212" y="5878512"/>
            <a:ext cx="2447925" cy="790575"/>
          </a:xfrm>
          <a:prstGeom prst="rect">
            <a:avLst/>
          </a:prstGeom>
          <a:noFill/>
          <a:ln>
            <a:noFill/>
          </a:ln>
        </p:spPr>
      </p:pic>
      <p:sp>
        <p:nvSpPr>
          <p:cNvPr id="97" name="Google Shape;97;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98" name="Google Shape;98;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4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10" name="Google Shape;110;p42"/>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 name="Google Shape;111;p4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12" name="Google Shape;112;p4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4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transition>
    <p:wipe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44"/>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3" name="Google Shape;123;p44"/>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685800" y="4083148"/>
            <a:ext cx="7772400" cy="1757362"/>
          </a:xfrm>
          <a:prstGeom prst="rect">
            <a:avLst/>
          </a:prstGeom>
          <a:noFill/>
          <a:ln>
            <a:noFill/>
          </a:ln>
        </p:spPr>
        <p:txBody>
          <a:bodyPr spcFirstLastPara="1" wrap="square" lIns="91425" tIns="45700" rIns="91425" bIns="45700" anchor="t" anchorCtr="0">
            <a:noAutofit/>
          </a:bodyPr>
          <a:lstStyle/>
          <a:p>
            <a:pPr algn="ctr"/>
            <a:r>
              <a:rPr lang="en-US" sz="4800" b="1" dirty="0"/>
              <a:t>DevOps process</a:t>
            </a:r>
            <a:br>
              <a:rPr lang="en-US" sz="4800" b="1" dirty="0"/>
            </a:br>
            <a:br>
              <a:rPr lang="en-US" sz="4800" dirty="0"/>
            </a:br>
            <a:r>
              <a:rPr lang="en-US" sz="4800" b="1" dirty="0"/>
              <a:t>Improve and visualize</a:t>
            </a:r>
            <a:endParaRPr lang="en-US" sz="4800" dirty="0"/>
          </a:p>
        </p:txBody>
      </p:sp>
    </p:spTree>
    <p:extLst>
      <p:ext uri="{BB962C8B-B14F-4D97-AF65-F5344CB8AC3E}">
        <p14:creationId xmlns:p14="http://schemas.microsoft.com/office/powerpoint/2010/main" val="422769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4" y="742951"/>
            <a:ext cx="3249230" cy="4962524"/>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3200" b="1" kern="1200" dirty="0">
                <a:solidFill>
                  <a:srgbClr val="FFFFFF"/>
                </a:solidFill>
                <a:latin typeface="+mj-lt"/>
                <a:ea typeface="+mj-ea"/>
                <a:cs typeface="+mj-cs"/>
              </a:rPr>
              <a:t>Leaders Recognize That IT Agility Is Core To Digital Business </a:t>
            </a:r>
          </a:p>
        </p:txBody>
      </p:sp>
      <p:pic>
        <p:nvPicPr>
          <p:cNvPr id="2" name="Picture 1">
            <a:extLst>
              <a:ext uri="{FF2B5EF4-FFF2-40B4-BE49-F238E27FC236}">
                <a16:creationId xmlns:a16="http://schemas.microsoft.com/office/drawing/2014/main" id="{399CF227-794C-451A-87DF-3E6B48BBCA61}"/>
              </a:ext>
            </a:extLst>
          </p:cNvPr>
          <p:cNvPicPr>
            <a:picLocks noChangeAspect="1"/>
          </p:cNvPicPr>
          <p:nvPr/>
        </p:nvPicPr>
        <p:blipFill>
          <a:blip r:embed="rId3"/>
          <a:stretch>
            <a:fillRect/>
          </a:stretch>
        </p:blipFill>
        <p:spPr>
          <a:xfrm>
            <a:off x="3571009" y="742951"/>
            <a:ext cx="5572991" cy="5447598"/>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a:t>
            </a:fld>
            <a:endParaRPr lang="fr-FR"/>
          </a:p>
        </p:txBody>
      </p:sp>
    </p:spTree>
    <p:extLst>
      <p:ext uri="{BB962C8B-B14F-4D97-AF65-F5344CB8AC3E}">
        <p14:creationId xmlns:p14="http://schemas.microsoft.com/office/powerpoint/2010/main" val="3647259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b="1" dirty="0"/>
              <a:t>Workshops</a:t>
            </a:r>
            <a:endParaRPr b="1" dirty="0"/>
          </a:p>
        </p:txBody>
      </p:sp>
    </p:spTree>
    <p:extLst>
      <p:ext uri="{BB962C8B-B14F-4D97-AF65-F5344CB8AC3E}">
        <p14:creationId xmlns:p14="http://schemas.microsoft.com/office/powerpoint/2010/main" val="40539016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101</a:t>
            </a:fld>
            <a:endParaRPr lang="fr-FR"/>
          </a:p>
        </p:txBody>
      </p:sp>
    </p:spTree>
    <p:extLst>
      <p:ext uri="{BB962C8B-B14F-4D97-AF65-F5344CB8AC3E}">
        <p14:creationId xmlns:p14="http://schemas.microsoft.com/office/powerpoint/2010/main" val="25044124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Questions?</a:t>
            </a:r>
            <a:endParaRPr dirty="0"/>
          </a:p>
        </p:txBody>
      </p:sp>
    </p:spTree>
    <p:extLst>
      <p:ext uri="{BB962C8B-B14F-4D97-AF65-F5344CB8AC3E}">
        <p14:creationId xmlns:p14="http://schemas.microsoft.com/office/powerpoint/2010/main" val="3000811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dirty="0">
                <a:solidFill>
                  <a:schemeClr val="bg1"/>
                </a:solidFill>
              </a:rPr>
              <a:t>Each Industry Will Face Disruption</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a:t>
            </a:fld>
            <a:endParaRPr lang="fr-FR"/>
          </a:p>
        </p:txBody>
      </p:sp>
      <p:sp>
        <p:nvSpPr>
          <p:cNvPr id="2" name="Rectangle 1">
            <a:extLst>
              <a:ext uri="{FF2B5EF4-FFF2-40B4-BE49-F238E27FC236}">
                <a16:creationId xmlns:a16="http://schemas.microsoft.com/office/drawing/2014/main" id="{B28BF395-A97E-4637-B0D8-21679BE25970}"/>
              </a:ext>
            </a:extLst>
          </p:cNvPr>
          <p:cNvSpPr/>
          <p:nvPr/>
        </p:nvSpPr>
        <p:spPr>
          <a:xfrm>
            <a:off x="9998" y="4367340"/>
            <a:ext cx="8812028" cy="523220"/>
          </a:xfrm>
          <a:prstGeom prst="rect">
            <a:avLst/>
          </a:prstGeom>
        </p:spPr>
        <p:txBody>
          <a:bodyPr wrap="none">
            <a:spAutoFit/>
          </a:bodyPr>
          <a:lstStyle/>
          <a:p>
            <a:r>
              <a:rPr lang="fr-FR" sz="2800" b="1" dirty="0"/>
              <a:t>The Common Thread </a:t>
            </a:r>
            <a:r>
              <a:rPr lang="fr-FR" sz="2800" b="1" dirty="0" err="1"/>
              <a:t>is</a:t>
            </a:r>
            <a:r>
              <a:rPr lang="fr-FR" sz="2800" b="1" dirty="0"/>
              <a:t> </a:t>
            </a:r>
            <a:r>
              <a:rPr lang="fr-FR" sz="2800" b="1" dirty="0" err="1"/>
              <a:t>Placing</a:t>
            </a:r>
            <a:r>
              <a:rPr lang="fr-FR" sz="2800" b="1" dirty="0"/>
              <a:t> The Customer 1st!</a:t>
            </a:r>
          </a:p>
        </p:txBody>
      </p:sp>
      <p:sp>
        <p:nvSpPr>
          <p:cNvPr id="3" name="Rectangle 2">
            <a:extLst>
              <a:ext uri="{FF2B5EF4-FFF2-40B4-BE49-F238E27FC236}">
                <a16:creationId xmlns:a16="http://schemas.microsoft.com/office/drawing/2014/main" id="{92E25411-1854-4F59-851C-D90B8D1D1C3E}"/>
              </a:ext>
            </a:extLst>
          </p:cNvPr>
          <p:cNvSpPr/>
          <p:nvPr/>
        </p:nvSpPr>
        <p:spPr>
          <a:xfrm>
            <a:off x="9998" y="-7168"/>
            <a:ext cx="9058688" cy="4305730"/>
          </a:xfrm>
          <a:prstGeom prst="rect">
            <a:avLst/>
          </a:prstGeom>
        </p:spPr>
        <p:txBody>
          <a:bodyPr wrap="square">
            <a:spAutoFit/>
          </a:bodyPr>
          <a:lstStyle/>
          <a:p>
            <a:pPr marL="342900" indent="-342900">
              <a:lnSpc>
                <a:spcPct val="200000"/>
              </a:lnSpc>
              <a:buFont typeface="Wingdings" panose="05000000000000000000" pitchFamily="2" charset="2"/>
              <a:buChar char="ü"/>
            </a:pPr>
            <a:r>
              <a:rPr lang="en-US" sz="2000" dirty="0"/>
              <a:t>Ride Share &amp; Self driving Cars.</a:t>
            </a:r>
          </a:p>
          <a:p>
            <a:pPr marL="342900" indent="-342900">
              <a:lnSpc>
                <a:spcPct val="200000"/>
              </a:lnSpc>
              <a:buFont typeface="Wingdings" panose="05000000000000000000" pitchFamily="2" charset="2"/>
              <a:buChar char="ü"/>
            </a:pPr>
            <a:r>
              <a:rPr lang="en-US" sz="2000" dirty="0"/>
              <a:t>Healthcare Admin being Disrupted by CVS and Amazon.</a:t>
            </a:r>
          </a:p>
          <a:p>
            <a:pPr marL="342900" indent="-342900">
              <a:lnSpc>
                <a:spcPct val="200000"/>
              </a:lnSpc>
              <a:buFont typeface="Wingdings" panose="05000000000000000000" pitchFamily="2" charset="2"/>
              <a:buChar char="ü"/>
            </a:pPr>
            <a:r>
              <a:rPr lang="en-US" sz="2000" dirty="0"/>
              <a:t>Amazon Enters the Grocery Business.</a:t>
            </a:r>
          </a:p>
          <a:p>
            <a:pPr marL="342900" indent="-342900">
              <a:lnSpc>
                <a:spcPct val="200000"/>
              </a:lnSpc>
              <a:buFont typeface="Wingdings" panose="05000000000000000000" pitchFamily="2" charset="2"/>
              <a:buChar char="ü"/>
            </a:pPr>
            <a:r>
              <a:rPr lang="en-US" sz="2000" dirty="0"/>
              <a:t>Airbnb and HomeAway are doing the same for the hotel and motel industry.</a:t>
            </a:r>
          </a:p>
          <a:p>
            <a:pPr marL="342900" indent="-342900">
              <a:lnSpc>
                <a:spcPct val="200000"/>
              </a:lnSpc>
              <a:buFont typeface="Wingdings" panose="05000000000000000000" pitchFamily="2" charset="2"/>
              <a:buChar char="ü"/>
            </a:pPr>
            <a:r>
              <a:rPr lang="en-US" sz="2000" dirty="0"/>
              <a:t>Traditional television distribution is being upended by digital distribution outlets such as </a:t>
            </a:r>
            <a:r>
              <a:rPr lang="en-US" sz="2000" dirty="0" err="1"/>
              <a:t>NetFlix</a:t>
            </a:r>
            <a:r>
              <a:rPr lang="en-US" sz="2000" dirty="0"/>
              <a:t> and Hulu.</a:t>
            </a:r>
          </a:p>
          <a:p>
            <a:pPr marL="342900" indent="-342900">
              <a:lnSpc>
                <a:spcPct val="200000"/>
              </a:lnSpc>
              <a:buFont typeface="Wingdings" panose="05000000000000000000" pitchFamily="2" charset="2"/>
              <a:buChar char="ü"/>
            </a:pPr>
            <a:r>
              <a:rPr lang="en-US" sz="2000" b="1" dirty="0">
                <a:solidFill>
                  <a:srgbClr val="002060"/>
                </a:solidFill>
              </a:rPr>
              <a:t>Who’s Next?</a:t>
            </a:r>
            <a:endParaRPr lang="fr-FR" sz="2000" b="1" dirty="0">
              <a:solidFill>
                <a:srgbClr val="002060"/>
              </a:solidFill>
            </a:endParaRPr>
          </a:p>
        </p:txBody>
      </p:sp>
    </p:spTree>
    <p:extLst>
      <p:ext uri="{BB962C8B-B14F-4D97-AF65-F5344CB8AC3E}">
        <p14:creationId xmlns:p14="http://schemas.microsoft.com/office/powerpoint/2010/main" val="121825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en-US" sz="4400" b="1" dirty="0"/>
              <a:t>How does DevOps help?</a:t>
            </a:r>
            <a:endParaRPr lang="en-US" sz="4800" b="1" dirty="0"/>
          </a:p>
        </p:txBody>
      </p:sp>
    </p:spTree>
    <p:extLst>
      <p:ext uri="{BB962C8B-B14F-4D97-AF65-F5344CB8AC3E}">
        <p14:creationId xmlns:p14="http://schemas.microsoft.com/office/powerpoint/2010/main" val="3374106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680430" y="5566676"/>
            <a:ext cx="7503752"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fr-FR" sz="4000" b="1" dirty="0" err="1">
                <a:solidFill>
                  <a:schemeClr val="bg1"/>
                </a:solidFill>
              </a:rPr>
              <a:t>Embrace</a:t>
            </a:r>
            <a:r>
              <a:rPr lang="fr-FR" sz="4000" b="1" dirty="0">
                <a:solidFill>
                  <a:schemeClr val="bg1"/>
                </a:solidFill>
              </a:rPr>
              <a:t> Modern Application Delivery</a:t>
            </a:r>
            <a:br>
              <a:rPr lang="fr-FR" sz="4000" b="1" dirty="0">
                <a:solidFill>
                  <a:schemeClr val="bg1"/>
                </a:solidFill>
              </a:rPr>
            </a:br>
            <a:r>
              <a:rPr lang="fr-FR" sz="4000" b="1" dirty="0">
                <a:solidFill>
                  <a:schemeClr val="bg1"/>
                </a:solidFill>
              </a:rPr>
              <a:t>To </a:t>
            </a:r>
            <a:r>
              <a:rPr lang="fr-FR" sz="4000" b="1" dirty="0" err="1">
                <a:solidFill>
                  <a:schemeClr val="bg1"/>
                </a:solidFill>
              </a:rPr>
              <a:t>Accelerate</a:t>
            </a:r>
            <a:r>
              <a:rPr lang="fr-FR" sz="4000" b="1" dirty="0">
                <a:solidFill>
                  <a:schemeClr val="bg1"/>
                </a:solidFill>
              </a:rPr>
              <a:t> Digital Transformation</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a:t>
            </a:fld>
            <a:endParaRPr lang="fr-FR"/>
          </a:p>
        </p:txBody>
      </p:sp>
      <p:pic>
        <p:nvPicPr>
          <p:cNvPr id="2" name="Picture 1">
            <a:extLst>
              <a:ext uri="{FF2B5EF4-FFF2-40B4-BE49-F238E27FC236}">
                <a16:creationId xmlns:a16="http://schemas.microsoft.com/office/drawing/2014/main" id="{9C68224B-1DCC-4166-BDC5-CC8D18593108}"/>
              </a:ext>
            </a:extLst>
          </p:cNvPr>
          <p:cNvPicPr>
            <a:picLocks noChangeAspect="1"/>
          </p:cNvPicPr>
          <p:nvPr/>
        </p:nvPicPr>
        <p:blipFill>
          <a:blip r:embed="rId3"/>
          <a:stretch>
            <a:fillRect/>
          </a:stretch>
        </p:blipFill>
        <p:spPr>
          <a:xfrm>
            <a:off x="133150" y="445857"/>
            <a:ext cx="8716609" cy="3918812"/>
          </a:xfrm>
          <a:prstGeom prst="rect">
            <a:avLst/>
          </a:prstGeom>
        </p:spPr>
      </p:pic>
    </p:spTree>
    <p:extLst>
      <p:ext uri="{BB962C8B-B14F-4D97-AF65-F5344CB8AC3E}">
        <p14:creationId xmlns:p14="http://schemas.microsoft.com/office/powerpoint/2010/main" val="3909092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963309"/>
            <a:ext cx="3249230" cy="4962524"/>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2800" b="1" kern="1200" dirty="0">
                <a:solidFill>
                  <a:srgbClr val="FFFFFF"/>
                </a:solidFill>
                <a:latin typeface="+mj-lt"/>
                <a:ea typeface="+mj-ea"/>
                <a:cs typeface="+mj-cs"/>
              </a:rPr>
              <a:t>Agile + DevOps Requires:</a:t>
            </a:r>
            <a:br>
              <a:rPr lang="en-US" sz="2800" b="1" kern="1200" dirty="0">
                <a:solidFill>
                  <a:srgbClr val="FFFFFF"/>
                </a:solidFill>
                <a:latin typeface="+mj-lt"/>
                <a:ea typeface="+mj-ea"/>
                <a:cs typeface="+mj-cs"/>
              </a:rPr>
            </a:br>
            <a:br>
              <a:rPr lang="en-US" sz="2800" b="1" kern="1200" dirty="0">
                <a:solidFill>
                  <a:srgbClr val="FFFFFF"/>
                </a:solidFill>
                <a:latin typeface="+mj-lt"/>
                <a:ea typeface="+mj-ea"/>
                <a:cs typeface="+mj-cs"/>
              </a:rPr>
            </a:br>
            <a:br>
              <a:rPr lang="en-US" sz="2800" b="1" kern="1200" dirty="0">
                <a:solidFill>
                  <a:srgbClr val="FFFFFF"/>
                </a:solidFill>
                <a:latin typeface="+mj-lt"/>
                <a:ea typeface="+mj-ea"/>
                <a:cs typeface="+mj-cs"/>
              </a:rPr>
            </a:br>
            <a:r>
              <a:rPr lang="en-US" sz="2800" b="1" kern="1200" dirty="0">
                <a:solidFill>
                  <a:srgbClr val="FFFFFF"/>
                </a:solidFill>
                <a:latin typeface="+mj-lt"/>
                <a:ea typeface="+mj-ea"/>
                <a:cs typeface="+mj-cs"/>
              </a:rPr>
              <a:t> - People </a:t>
            </a:r>
            <a:br>
              <a:rPr lang="en-US" sz="2800" b="1" kern="1200" dirty="0">
                <a:solidFill>
                  <a:srgbClr val="FFFFFF"/>
                </a:solidFill>
                <a:latin typeface="+mj-lt"/>
                <a:ea typeface="+mj-ea"/>
                <a:cs typeface="+mj-cs"/>
              </a:rPr>
            </a:br>
            <a:r>
              <a:rPr lang="en-US" sz="2800" b="1" kern="1200" dirty="0">
                <a:solidFill>
                  <a:srgbClr val="FFFFFF"/>
                </a:solidFill>
                <a:latin typeface="+mj-lt"/>
                <a:ea typeface="+mj-ea"/>
                <a:cs typeface="+mj-cs"/>
              </a:rPr>
              <a:t> - Process</a:t>
            </a:r>
            <a:br>
              <a:rPr lang="en-US" sz="2800" b="1" kern="1200" dirty="0">
                <a:solidFill>
                  <a:srgbClr val="FFFFFF"/>
                </a:solidFill>
                <a:latin typeface="+mj-lt"/>
                <a:ea typeface="+mj-ea"/>
                <a:cs typeface="+mj-cs"/>
              </a:rPr>
            </a:br>
            <a:r>
              <a:rPr lang="en-US" sz="2800" b="1" kern="1200" dirty="0">
                <a:solidFill>
                  <a:srgbClr val="FFFFFF"/>
                </a:solidFill>
                <a:latin typeface="+mj-lt"/>
                <a:ea typeface="+mj-ea"/>
                <a:cs typeface="+mj-cs"/>
              </a:rPr>
              <a:t> - Platform</a:t>
            </a:r>
            <a:br>
              <a:rPr lang="en-US" sz="2800" b="1" kern="1200" dirty="0">
                <a:solidFill>
                  <a:srgbClr val="FFFFFF"/>
                </a:solidFill>
                <a:latin typeface="+mj-lt"/>
                <a:ea typeface="+mj-ea"/>
                <a:cs typeface="+mj-cs"/>
              </a:rPr>
            </a:br>
            <a:endParaRPr lang="en-US" sz="2800" b="1" kern="1200" dirty="0">
              <a:solidFill>
                <a:srgbClr val="FFFFFF"/>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14</a:t>
            </a:fld>
            <a:endParaRPr lang="fr-FR"/>
          </a:p>
        </p:txBody>
      </p:sp>
      <p:pic>
        <p:nvPicPr>
          <p:cNvPr id="2" name="Picture 1">
            <a:extLst>
              <a:ext uri="{FF2B5EF4-FFF2-40B4-BE49-F238E27FC236}">
                <a16:creationId xmlns:a16="http://schemas.microsoft.com/office/drawing/2014/main" id="{D5B0F377-4259-4183-985C-41FB045E35BA}"/>
              </a:ext>
            </a:extLst>
          </p:cNvPr>
          <p:cNvPicPr>
            <a:picLocks noChangeAspect="1"/>
          </p:cNvPicPr>
          <p:nvPr/>
        </p:nvPicPr>
        <p:blipFill>
          <a:blip r:embed="rId3"/>
          <a:stretch>
            <a:fillRect/>
          </a:stretch>
        </p:blipFill>
        <p:spPr>
          <a:xfrm>
            <a:off x="3632522" y="1166497"/>
            <a:ext cx="5462492" cy="4525006"/>
          </a:xfrm>
          <a:prstGeom prst="rect">
            <a:avLst/>
          </a:prstGeom>
        </p:spPr>
      </p:pic>
    </p:spTree>
    <p:extLst>
      <p:ext uri="{BB962C8B-B14F-4D97-AF65-F5344CB8AC3E}">
        <p14:creationId xmlns:p14="http://schemas.microsoft.com/office/powerpoint/2010/main" val="73151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72641" y="5521636"/>
            <a:ext cx="8728068"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dirty="0">
                <a:solidFill>
                  <a:schemeClr val="bg1"/>
                </a:solidFill>
              </a:rPr>
              <a:t>Use Value Stream Mapping To Guide Optimization of Your CI/CD Pipeline Transformation</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15</a:t>
            </a:fld>
            <a:endParaRPr lang="fr-FR"/>
          </a:p>
        </p:txBody>
      </p:sp>
      <p:pic>
        <p:nvPicPr>
          <p:cNvPr id="2" name="Picture 1">
            <a:extLst>
              <a:ext uri="{FF2B5EF4-FFF2-40B4-BE49-F238E27FC236}">
                <a16:creationId xmlns:a16="http://schemas.microsoft.com/office/drawing/2014/main" id="{BCC55A4A-4146-487E-A117-78F58C8699F7}"/>
              </a:ext>
            </a:extLst>
          </p:cNvPr>
          <p:cNvPicPr>
            <a:picLocks noChangeAspect="1"/>
          </p:cNvPicPr>
          <p:nvPr/>
        </p:nvPicPr>
        <p:blipFill>
          <a:blip r:embed="rId3"/>
          <a:stretch>
            <a:fillRect/>
          </a:stretch>
        </p:blipFill>
        <p:spPr>
          <a:xfrm>
            <a:off x="1871428" y="9362"/>
            <a:ext cx="4932197" cy="4884695"/>
          </a:xfrm>
          <a:prstGeom prst="rect">
            <a:avLst/>
          </a:prstGeom>
        </p:spPr>
      </p:pic>
    </p:spTree>
    <p:extLst>
      <p:ext uri="{BB962C8B-B14F-4D97-AF65-F5344CB8AC3E}">
        <p14:creationId xmlns:p14="http://schemas.microsoft.com/office/powerpoint/2010/main" val="1472667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fr-FR" sz="4000" b="1" dirty="0" err="1">
                <a:solidFill>
                  <a:schemeClr val="bg1"/>
                </a:solidFill>
              </a:rPr>
              <a:t>Create</a:t>
            </a:r>
            <a:r>
              <a:rPr lang="fr-FR" sz="4000" b="1" dirty="0">
                <a:solidFill>
                  <a:schemeClr val="bg1"/>
                </a:solidFill>
              </a:rPr>
              <a:t> Integrated Product Teams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16</a:t>
            </a:fld>
            <a:endParaRPr lang="fr-FR"/>
          </a:p>
        </p:txBody>
      </p:sp>
      <p:pic>
        <p:nvPicPr>
          <p:cNvPr id="2" name="Picture 1">
            <a:extLst>
              <a:ext uri="{FF2B5EF4-FFF2-40B4-BE49-F238E27FC236}">
                <a16:creationId xmlns:a16="http://schemas.microsoft.com/office/drawing/2014/main" id="{6A0C0408-B72F-4901-B643-8ECD27C50615}"/>
              </a:ext>
            </a:extLst>
          </p:cNvPr>
          <p:cNvPicPr>
            <a:picLocks noChangeAspect="1"/>
          </p:cNvPicPr>
          <p:nvPr/>
        </p:nvPicPr>
        <p:blipFill>
          <a:blip r:embed="rId3"/>
          <a:stretch>
            <a:fillRect/>
          </a:stretch>
        </p:blipFill>
        <p:spPr>
          <a:xfrm>
            <a:off x="554769" y="24264"/>
            <a:ext cx="8012229" cy="4722234"/>
          </a:xfrm>
          <a:prstGeom prst="rect">
            <a:avLst/>
          </a:prstGeom>
        </p:spPr>
      </p:pic>
    </p:spTree>
    <p:extLst>
      <p:ext uri="{BB962C8B-B14F-4D97-AF65-F5344CB8AC3E}">
        <p14:creationId xmlns:p14="http://schemas.microsoft.com/office/powerpoint/2010/main" val="1037191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399250" y="963309"/>
            <a:ext cx="2956056" cy="4962524"/>
          </a:xfrm>
          <a:prstGeom prst="rect">
            <a:avLst/>
          </a:prstGeom>
        </p:spPr>
        <p:txBody>
          <a:bodyPr spcFirstLastPara="1" vert="horz" lIns="91440" tIns="45720" rIns="91440" bIns="45720" rtlCol="0" anchor="ctr" anchorCtr="0">
            <a:normAutofit fontScale="90000"/>
          </a:bodyPr>
          <a:lstStyle/>
          <a:p>
            <a:pPr lvl="0">
              <a:spcBef>
                <a:spcPct val="0"/>
              </a:spcBef>
              <a:buClr>
                <a:schemeClr val="dk1"/>
              </a:buClr>
              <a:buSzPts val="3300"/>
            </a:pPr>
            <a:r>
              <a:rPr lang="en-US" sz="2800" b="1" kern="1200" dirty="0">
                <a:solidFill>
                  <a:srgbClr val="FFFFFF"/>
                </a:solidFill>
                <a:latin typeface="+mj-lt"/>
                <a:ea typeface="+mj-ea"/>
                <a:cs typeface="+mj-cs"/>
              </a:rPr>
              <a:t>Create an integrated DevOps Pipeline</a:t>
            </a:r>
            <a:br>
              <a:rPr lang="en-US" sz="2800" b="1" kern="1200" dirty="0">
                <a:solidFill>
                  <a:srgbClr val="FFFFFF"/>
                </a:solidFill>
                <a:latin typeface="+mj-lt"/>
                <a:ea typeface="+mj-ea"/>
                <a:cs typeface="+mj-cs"/>
              </a:rPr>
            </a:br>
            <a:br>
              <a:rPr lang="en-US" sz="2800" b="1" kern="1200" dirty="0">
                <a:solidFill>
                  <a:srgbClr val="FFFFFF"/>
                </a:solidFill>
                <a:latin typeface="+mj-lt"/>
                <a:ea typeface="+mj-ea"/>
                <a:cs typeface="+mj-cs"/>
              </a:rPr>
            </a:br>
            <a:br>
              <a:rPr lang="en-US" sz="2800" b="1" kern="1200" dirty="0">
                <a:solidFill>
                  <a:srgbClr val="FFFFFF"/>
                </a:solidFill>
                <a:latin typeface="+mj-lt"/>
                <a:ea typeface="+mj-ea"/>
                <a:cs typeface="+mj-cs"/>
              </a:rPr>
            </a:br>
            <a:br>
              <a:rPr lang="en-US" sz="2800" b="1" kern="1200" dirty="0">
                <a:solidFill>
                  <a:srgbClr val="FFFFFF"/>
                </a:solidFill>
                <a:latin typeface="+mj-lt"/>
                <a:ea typeface="+mj-ea"/>
                <a:cs typeface="+mj-cs"/>
              </a:rPr>
            </a:br>
            <a:br>
              <a:rPr lang="en-US" sz="2800" b="1" kern="1200" dirty="0">
                <a:solidFill>
                  <a:srgbClr val="FFFFFF"/>
                </a:solidFill>
                <a:latin typeface="+mj-lt"/>
                <a:ea typeface="+mj-ea"/>
                <a:cs typeface="+mj-cs"/>
              </a:rPr>
            </a:br>
            <a:r>
              <a:rPr lang="en-US" sz="2800" b="1" kern="1200" dirty="0">
                <a:solidFill>
                  <a:srgbClr val="FFFFFF"/>
                </a:solidFill>
                <a:latin typeface="+mj-lt"/>
                <a:ea typeface="+mj-ea"/>
                <a:cs typeface="+mj-cs"/>
              </a:rPr>
              <a:t>Automate: </a:t>
            </a:r>
            <a:br>
              <a:rPr lang="en-US" sz="2800" b="1" kern="1200" dirty="0">
                <a:solidFill>
                  <a:srgbClr val="FFFFFF"/>
                </a:solidFill>
                <a:latin typeface="+mj-lt"/>
                <a:ea typeface="+mj-ea"/>
                <a:cs typeface="+mj-cs"/>
              </a:rPr>
            </a:br>
            <a:br>
              <a:rPr lang="en-US" sz="2800" b="1" kern="1200" dirty="0">
                <a:solidFill>
                  <a:srgbClr val="FFFFFF"/>
                </a:solidFill>
                <a:latin typeface="+mj-lt"/>
                <a:ea typeface="+mj-ea"/>
                <a:cs typeface="+mj-cs"/>
              </a:rPr>
            </a:br>
            <a:r>
              <a:rPr lang="en-US" sz="2800" b="1" kern="1200" dirty="0">
                <a:solidFill>
                  <a:srgbClr val="FFFFFF"/>
                </a:solidFill>
                <a:latin typeface="+mj-lt"/>
                <a:ea typeface="+mj-ea"/>
                <a:cs typeface="+mj-cs"/>
              </a:rPr>
              <a:t>- Verification </a:t>
            </a:r>
            <a:br>
              <a:rPr lang="en-US" sz="2800" b="1" kern="1200" dirty="0">
                <a:solidFill>
                  <a:srgbClr val="FFFFFF"/>
                </a:solidFill>
                <a:latin typeface="+mj-lt"/>
                <a:ea typeface="+mj-ea"/>
                <a:cs typeface="+mj-cs"/>
              </a:rPr>
            </a:br>
            <a:r>
              <a:rPr lang="en-US" sz="2800" b="1" kern="1200" dirty="0">
                <a:solidFill>
                  <a:srgbClr val="FFFFFF"/>
                </a:solidFill>
                <a:latin typeface="+mj-lt"/>
                <a:ea typeface="+mj-ea"/>
                <a:cs typeface="+mj-cs"/>
              </a:rPr>
              <a:t>- Testing </a:t>
            </a:r>
            <a:br>
              <a:rPr lang="en-US" sz="2800" b="1" kern="1200" dirty="0">
                <a:solidFill>
                  <a:srgbClr val="FFFFFF"/>
                </a:solidFill>
                <a:latin typeface="+mj-lt"/>
                <a:ea typeface="+mj-ea"/>
                <a:cs typeface="+mj-cs"/>
              </a:rPr>
            </a:br>
            <a:r>
              <a:rPr lang="en-US" sz="2800" b="1" kern="1200" dirty="0">
                <a:solidFill>
                  <a:srgbClr val="FFFFFF"/>
                </a:solidFill>
                <a:latin typeface="+mj-lt"/>
                <a:ea typeface="+mj-ea"/>
                <a:cs typeface="+mj-cs"/>
              </a:rPr>
              <a:t>- Configuration </a:t>
            </a:r>
            <a:br>
              <a:rPr lang="en-US" sz="2800" b="1" kern="1200" dirty="0">
                <a:solidFill>
                  <a:srgbClr val="FFFFFF"/>
                </a:solidFill>
                <a:latin typeface="+mj-lt"/>
                <a:ea typeface="+mj-ea"/>
                <a:cs typeface="+mj-cs"/>
              </a:rPr>
            </a:br>
            <a:r>
              <a:rPr lang="en-US" sz="2800" b="1" kern="1200" dirty="0">
                <a:solidFill>
                  <a:srgbClr val="FFFFFF"/>
                </a:solidFill>
                <a:latin typeface="+mj-lt"/>
                <a:ea typeface="+mj-ea"/>
                <a:cs typeface="+mj-cs"/>
              </a:rPr>
              <a:t>- Deployment </a:t>
            </a:r>
            <a:br>
              <a:rPr lang="en-US" sz="2800" b="1" kern="1200" dirty="0">
                <a:solidFill>
                  <a:srgbClr val="FFFFFF"/>
                </a:solidFill>
                <a:latin typeface="+mj-lt"/>
                <a:ea typeface="+mj-ea"/>
                <a:cs typeface="+mj-cs"/>
              </a:rPr>
            </a:br>
            <a:r>
              <a:rPr lang="en-US" sz="2800" b="1" kern="1200" dirty="0">
                <a:solidFill>
                  <a:srgbClr val="FFFFFF"/>
                </a:solidFill>
                <a:latin typeface="+mj-lt"/>
                <a:ea typeface="+mj-ea"/>
                <a:cs typeface="+mj-cs"/>
              </a:rPr>
              <a:t>- Metrics </a:t>
            </a:r>
            <a:br>
              <a:rPr lang="en-US" sz="2800" b="1" kern="1200" dirty="0">
                <a:solidFill>
                  <a:srgbClr val="FFFFFF"/>
                </a:solidFill>
                <a:latin typeface="+mj-lt"/>
                <a:ea typeface="+mj-ea"/>
                <a:cs typeface="+mj-cs"/>
              </a:rPr>
            </a:br>
            <a:r>
              <a:rPr lang="en-US" sz="2800" b="1" kern="1200" dirty="0">
                <a:solidFill>
                  <a:srgbClr val="FFFFFF"/>
                </a:solidFill>
                <a:latin typeface="+mj-lt"/>
                <a:ea typeface="+mj-ea"/>
                <a:cs typeface="+mj-cs"/>
              </a:rPr>
              <a:t>- KPIs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17</a:t>
            </a:fld>
            <a:endParaRPr lang="fr-FR"/>
          </a:p>
        </p:txBody>
      </p:sp>
      <p:graphicFrame>
        <p:nvGraphicFramePr>
          <p:cNvPr id="7" name="Object 6">
            <a:extLst>
              <a:ext uri="{FF2B5EF4-FFF2-40B4-BE49-F238E27FC236}">
                <a16:creationId xmlns:a16="http://schemas.microsoft.com/office/drawing/2014/main" id="{D328BC4D-5C4A-49FE-89DA-1A2F264526E2}"/>
              </a:ext>
            </a:extLst>
          </p:cNvPr>
          <p:cNvGraphicFramePr>
            <a:graphicFrameLocks noChangeAspect="1"/>
          </p:cNvGraphicFramePr>
          <p:nvPr>
            <p:extLst>
              <p:ext uri="{D42A27DB-BD31-4B8C-83A1-F6EECF244321}">
                <p14:modId xmlns:p14="http://schemas.microsoft.com/office/powerpoint/2010/main" val="3694831612"/>
              </p:ext>
            </p:extLst>
          </p:nvPr>
        </p:nvGraphicFramePr>
        <p:xfrm>
          <a:off x="3561651" y="963309"/>
          <a:ext cx="5604746" cy="4474105"/>
        </p:xfrm>
        <a:graphic>
          <a:graphicData uri="http://schemas.openxmlformats.org/presentationml/2006/ole">
            <mc:AlternateContent xmlns:mc="http://schemas.openxmlformats.org/markup-compatibility/2006">
              <mc:Choice xmlns:v="urn:schemas-microsoft-com:vml" Requires="v">
                <p:oleObj spid="_x0000_s2177" name="Bitmap Image" r:id="rId4" imgW="6610320" imgH="5276880" progId="Paint.Picture">
                  <p:embed/>
                </p:oleObj>
              </mc:Choice>
              <mc:Fallback>
                <p:oleObj name="Bitmap Image" r:id="rId4" imgW="6610320" imgH="5276880" progId="Paint.Picture">
                  <p:embed/>
                  <p:pic>
                    <p:nvPicPr>
                      <p:cNvPr id="26" name="Object 25">
                        <a:extLst>
                          <a:ext uri="{FF2B5EF4-FFF2-40B4-BE49-F238E27FC236}">
                            <a16:creationId xmlns:a16="http://schemas.microsoft.com/office/drawing/2014/main" id="{C1F8FAB8-FFD1-45C9-8FB9-7C6BFAF0BCB6}"/>
                          </a:ext>
                        </a:extLst>
                      </p:cNvPr>
                      <p:cNvPicPr/>
                      <p:nvPr/>
                    </p:nvPicPr>
                    <p:blipFill>
                      <a:blip r:embed="rId5"/>
                      <a:stretch>
                        <a:fillRect/>
                      </a:stretch>
                    </p:blipFill>
                    <p:spPr>
                      <a:xfrm>
                        <a:off x="3561651" y="963309"/>
                        <a:ext cx="5604746" cy="4474105"/>
                      </a:xfrm>
                      <a:prstGeom prst="rect">
                        <a:avLst/>
                      </a:prstGeom>
                    </p:spPr>
                  </p:pic>
                </p:oleObj>
              </mc:Fallback>
            </mc:AlternateContent>
          </a:graphicData>
        </a:graphic>
      </p:graphicFrame>
    </p:spTree>
    <p:extLst>
      <p:ext uri="{BB962C8B-B14F-4D97-AF65-F5344CB8AC3E}">
        <p14:creationId xmlns:p14="http://schemas.microsoft.com/office/powerpoint/2010/main" val="92536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963309"/>
            <a:ext cx="3249230" cy="4962524"/>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2400" b="1" kern="1200" dirty="0">
                <a:solidFill>
                  <a:srgbClr val="FFFFFF"/>
                </a:solidFill>
                <a:latin typeface="+mj-lt"/>
                <a:ea typeface="+mj-ea"/>
                <a:cs typeface="+mj-cs"/>
              </a:rPr>
              <a:t>1- Modernize Application Architecture</a:t>
            </a:r>
            <a:br>
              <a:rPr lang="en-US" sz="2400" b="1" kern="1200" dirty="0">
                <a:solidFill>
                  <a:srgbClr val="FFFFFF"/>
                </a:solidFill>
                <a:latin typeface="+mj-lt"/>
                <a:ea typeface="+mj-ea"/>
                <a:cs typeface="+mj-cs"/>
              </a:rPr>
            </a:br>
            <a:br>
              <a:rPr lang="en-US" sz="2400" b="1" kern="1200" dirty="0">
                <a:solidFill>
                  <a:srgbClr val="FFFFFF"/>
                </a:solidFill>
                <a:latin typeface="+mj-lt"/>
                <a:ea typeface="+mj-ea"/>
                <a:cs typeface="+mj-cs"/>
              </a:rPr>
            </a:br>
            <a:br>
              <a:rPr lang="en-US" sz="2400" b="1" kern="1200" dirty="0">
                <a:solidFill>
                  <a:srgbClr val="FFFFFF"/>
                </a:solidFill>
                <a:latin typeface="+mj-lt"/>
                <a:ea typeface="+mj-ea"/>
                <a:cs typeface="+mj-cs"/>
              </a:rPr>
            </a:br>
            <a:r>
              <a:rPr lang="en-US" sz="2400" b="1" kern="1200" dirty="0">
                <a:solidFill>
                  <a:srgbClr val="FFFFFF"/>
                </a:solidFill>
                <a:latin typeface="+mj-lt"/>
                <a:ea typeface="+mj-ea"/>
                <a:cs typeface="+mj-cs"/>
              </a:rPr>
              <a:t>2- Use Microservices to  improve agility</a:t>
            </a:r>
            <a:br>
              <a:rPr lang="en-US" sz="2400" b="1" kern="1200" dirty="0">
                <a:solidFill>
                  <a:srgbClr val="FFFFFF"/>
                </a:solidFill>
                <a:latin typeface="+mj-lt"/>
                <a:ea typeface="+mj-ea"/>
                <a:cs typeface="+mj-cs"/>
              </a:rPr>
            </a:br>
            <a:br>
              <a:rPr lang="en-US" sz="2400" b="1" kern="1200" dirty="0">
                <a:solidFill>
                  <a:srgbClr val="FFFFFF"/>
                </a:solidFill>
                <a:latin typeface="+mj-lt"/>
                <a:ea typeface="+mj-ea"/>
                <a:cs typeface="+mj-cs"/>
              </a:rPr>
            </a:br>
            <a:br>
              <a:rPr lang="en-US" sz="2400" b="1" kern="1200" dirty="0">
                <a:solidFill>
                  <a:srgbClr val="FFFFFF"/>
                </a:solidFill>
                <a:latin typeface="+mj-lt"/>
                <a:ea typeface="+mj-ea"/>
                <a:cs typeface="+mj-cs"/>
              </a:rPr>
            </a:br>
            <a:r>
              <a:rPr lang="en-US" sz="2400" b="1" kern="1200" dirty="0">
                <a:solidFill>
                  <a:srgbClr val="FFFFFF"/>
                </a:solidFill>
                <a:latin typeface="+mj-lt"/>
                <a:ea typeface="+mj-ea"/>
                <a:cs typeface="+mj-cs"/>
              </a:rPr>
              <a:t>3- Use Containers to simplify management</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18</a:t>
            </a:fld>
            <a:endParaRPr lang="fr-FR"/>
          </a:p>
        </p:txBody>
      </p:sp>
      <p:pic>
        <p:nvPicPr>
          <p:cNvPr id="2" name="Picture 1">
            <a:extLst>
              <a:ext uri="{FF2B5EF4-FFF2-40B4-BE49-F238E27FC236}">
                <a16:creationId xmlns:a16="http://schemas.microsoft.com/office/drawing/2014/main" id="{D36463E5-1B1E-4B7C-B6A4-A680F4B57D41}"/>
              </a:ext>
            </a:extLst>
          </p:cNvPr>
          <p:cNvPicPr>
            <a:picLocks noChangeAspect="1"/>
          </p:cNvPicPr>
          <p:nvPr/>
        </p:nvPicPr>
        <p:blipFill>
          <a:blip r:embed="rId3"/>
          <a:stretch>
            <a:fillRect/>
          </a:stretch>
        </p:blipFill>
        <p:spPr>
          <a:xfrm>
            <a:off x="3648480" y="783447"/>
            <a:ext cx="5404970" cy="5465209"/>
          </a:xfrm>
          <a:prstGeom prst="rect">
            <a:avLst/>
          </a:prstGeom>
        </p:spPr>
      </p:pic>
    </p:spTree>
    <p:extLst>
      <p:ext uri="{BB962C8B-B14F-4D97-AF65-F5344CB8AC3E}">
        <p14:creationId xmlns:p14="http://schemas.microsoft.com/office/powerpoint/2010/main" val="3098673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fr-FR" sz="4000" b="1" dirty="0">
                <a:solidFill>
                  <a:schemeClr val="bg1"/>
                </a:solidFill>
              </a:rPr>
              <a:t>DevOps Trends </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19</a:t>
            </a:fld>
            <a:endParaRPr lang="fr-FR"/>
          </a:p>
        </p:txBody>
      </p:sp>
      <p:sp>
        <p:nvSpPr>
          <p:cNvPr id="3" name="Rectangle: Rounded Corners 2">
            <a:extLst>
              <a:ext uri="{FF2B5EF4-FFF2-40B4-BE49-F238E27FC236}">
                <a16:creationId xmlns:a16="http://schemas.microsoft.com/office/drawing/2014/main" id="{BC957549-D4D0-44AA-95CC-FBE95A22CF1F}"/>
              </a:ext>
            </a:extLst>
          </p:cNvPr>
          <p:cNvSpPr/>
          <p:nvPr/>
        </p:nvSpPr>
        <p:spPr>
          <a:xfrm>
            <a:off x="282830" y="805935"/>
            <a:ext cx="4208858" cy="1682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a:p>
            <a:pPr algn="ctr"/>
            <a:r>
              <a:rPr lang="en-US" sz="1800" b="1" dirty="0"/>
              <a:t> Having a complete, integrated tool chain is becoming a must have to accelerate software delivery. </a:t>
            </a:r>
          </a:p>
          <a:p>
            <a:pPr algn="ctr"/>
            <a:endParaRPr lang="fr-FR" sz="1800" dirty="0"/>
          </a:p>
        </p:txBody>
      </p:sp>
      <p:sp>
        <p:nvSpPr>
          <p:cNvPr id="28" name="Rectangle: Rounded Corners 27">
            <a:extLst>
              <a:ext uri="{FF2B5EF4-FFF2-40B4-BE49-F238E27FC236}">
                <a16:creationId xmlns:a16="http://schemas.microsoft.com/office/drawing/2014/main" id="{15A4DCC5-AF10-455F-AF5E-06A31F8D6781}"/>
              </a:ext>
            </a:extLst>
          </p:cNvPr>
          <p:cNvSpPr/>
          <p:nvPr/>
        </p:nvSpPr>
        <p:spPr>
          <a:xfrm>
            <a:off x="4632721" y="790937"/>
            <a:ext cx="4208858" cy="1682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a:p>
            <a:pPr algn="ctr"/>
            <a:r>
              <a:rPr lang="en-US" sz="1800" b="1" dirty="0"/>
              <a:t> AD&amp;D Professionals are looking for integrated solutions or SaaS solutions to simplify tool chain management. </a:t>
            </a:r>
          </a:p>
          <a:p>
            <a:pPr algn="ctr"/>
            <a:endParaRPr lang="fr-FR" sz="1800" dirty="0"/>
          </a:p>
        </p:txBody>
      </p:sp>
      <p:sp>
        <p:nvSpPr>
          <p:cNvPr id="29" name="Rectangle: Rounded Corners 28">
            <a:extLst>
              <a:ext uri="{FF2B5EF4-FFF2-40B4-BE49-F238E27FC236}">
                <a16:creationId xmlns:a16="http://schemas.microsoft.com/office/drawing/2014/main" id="{385C60A9-738B-4887-A98B-30836D74E383}"/>
              </a:ext>
            </a:extLst>
          </p:cNvPr>
          <p:cNvSpPr/>
          <p:nvPr/>
        </p:nvSpPr>
        <p:spPr>
          <a:xfrm>
            <a:off x="282830" y="2813042"/>
            <a:ext cx="4208858" cy="1682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a:p>
            <a:pPr algn="ctr"/>
            <a:r>
              <a:rPr lang="en-US" sz="1800" b="1" dirty="0"/>
              <a:t> DevOps Vendors are consolidating to provide complete tool chains out of the Box. </a:t>
            </a:r>
          </a:p>
          <a:p>
            <a:pPr algn="ctr"/>
            <a:endParaRPr lang="fr-FR" sz="1800" dirty="0"/>
          </a:p>
        </p:txBody>
      </p:sp>
      <p:sp>
        <p:nvSpPr>
          <p:cNvPr id="30" name="Rectangle: Rounded Corners 29">
            <a:extLst>
              <a:ext uri="{FF2B5EF4-FFF2-40B4-BE49-F238E27FC236}">
                <a16:creationId xmlns:a16="http://schemas.microsoft.com/office/drawing/2014/main" id="{EAA17866-79F4-4259-A8EC-FA0A82891769}"/>
              </a:ext>
            </a:extLst>
          </p:cNvPr>
          <p:cNvSpPr/>
          <p:nvPr/>
        </p:nvSpPr>
        <p:spPr>
          <a:xfrm>
            <a:off x="4678618" y="2783920"/>
            <a:ext cx="4208858" cy="1682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a:p>
            <a:pPr algn="ctr"/>
            <a:r>
              <a:rPr lang="en-US" sz="1800" b="1" dirty="0"/>
              <a:t> The ability to model, integrate, manage, and monitor DevOps tool chains, end to end is a rapidly growing requirement.</a:t>
            </a:r>
          </a:p>
          <a:p>
            <a:pPr algn="ctr"/>
            <a:endParaRPr lang="fr-FR" sz="1800" dirty="0"/>
          </a:p>
        </p:txBody>
      </p:sp>
    </p:spTree>
    <p:extLst>
      <p:ext uri="{BB962C8B-B14F-4D97-AF65-F5344CB8AC3E}">
        <p14:creationId xmlns:p14="http://schemas.microsoft.com/office/powerpoint/2010/main" val="384650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dirty="0"/>
              <a:t>Agenda</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2</a:t>
            </a:fld>
            <a:endParaRPr/>
          </a:p>
        </p:txBody>
      </p:sp>
      <p:sp>
        <p:nvSpPr>
          <p:cNvPr id="2" name="Rectangle 1">
            <a:extLst>
              <a:ext uri="{FF2B5EF4-FFF2-40B4-BE49-F238E27FC236}">
                <a16:creationId xmlns:a16="http://schemas.microsoft.com/office/drawing/2014/main" id="{A09A9E3E-EC37-40BC-92C3-7FA6C5C572AA}"/>
              </a:ext>
            </a:extLst>
          </p:cNvPr>
          <p:cNvSpPr/>
          <p:nvPr/>
        </p:nvSpPr>
        <p:spPr>
          <a:xfrm>
            <a:off x="196947" y="619059"/>
            <a:ext cx="8693835" cy="4617161"/>
          </a:xfrm>
          <a:prstGeom prst="rect">
            <a:avLst/>
          </a:prstGeom>
        </p:spPr>
        <p:txBody>
          <a:bodyPr wrap="square">
            <a:spAutoFit/>
          </a:bodyPr>
          <a:lstStyle/>
          <a:p>
            <a:pPr>
              <a:lnSpc>
                <a:spcPct val="150000"/>
              </a:lnSpc>
            </a:pPr>
            <a:r>
              <a:rPr lang="fr-FR" sz="1600" b="1" dirty="0"/>
              <a:t>Part 1:</a:t>
            </a:r>
            <a:endParaRPr lang="en-US" dirty="0"/>
          </a:p>
          <a:p>
            <a:pPr marL="342900" indent="-342900">
              <a:lnSpc>
                <a:spcPct val="150000"/>
              </a:lnSpc>
              <a:buFont typeface="+mj-lt"/>
              <a:buAutoNum type="arabicPeriod"/>
            </a:pPr>
            <a:r>
              <a:rPr lang="en-US" dirty="0"/>
              <a:t>The problem (Why should </a:t>
            </a:r>
            <a:r>
              <a:rPr lang="en-US" dirty="0" err="1"/>
              <a:t>i</a:t>
            </a:r>
            <a:r>
              <a:rPr lang="en-US" dirty="0"/>
              <a:t> care?)</a:t>
            </a:r>
            <a:endParaRPr lang="en-US" sz="1600" dirty="0"/>
          </a:p>
          <a:p>
            <a:pPr marL="342900" indent="-342900">
              <a:lnSpc>
                <a:spcPct val="150000"/>
              </a:lnSpc>
              <a:buFont typeface="+mj-lt"/>
              <a:buAutoNum type="arabicPeriod"/>
            </a:pPr>
            <a:r>
              <a:rPr lang="en-US" dirty="0"/>
              <a:t>How does DevOps help?</a:t>
            </a:r>
            <a:endParaRPr lang="en-US" sz="1600" dirty="0"/>
          </a:p>
          <a:p>
            <a:pPr marL="342900" indent="-342900">
              <a:lnSpc>
                <a:spcPct val="150000"/>
              </a:lnSpc>
              <a:buFont typeface="+mj-lt"/>
              <a:buAutoNum type="arabicPeriod"/>
            </a:pPr>
            <a:r>
              <a:rPr lang="en-US" dirty="0"/>
              <a:t>What DevOps isn’t ...(DevOps Myths)</a:t>
            </a:r>
            <a:endParaRPr lang="en-US" sz="1600" dirty="0"/>
          </a:p>
          <a:p>
            <a:pPr marL="342900" indent="-342900">
              <a:lnSpc>
                <a:spcPct val="150000"/>
              </a:lnSpc>
              <a:buFont typeface="+mj-lt"/>
              <a:buAutoNum type="arabicPeriod"/>
            </a:pPr>
            <a:r>
              <a:rPr lang="en-US" dirty="0"/>
              <a:t> …and what it is</a:t>
            </a:r>
            <a:endParaRPr lang="en-US" sz="1600" dirty="0"/>
          </a:p>
          <a:p>
            <a:pPr marL="342900" indent="-342900">
              <a:lnSpc>
                <a:spcPct val="150000"/>
              </a:lnSpc>
              <a:buFont typeface="+mj-lt"/>
              <a:buAutoNum type="arabicPeriod"/>
            </a:pPr>
            <a:r>
              <a:rPr lang="en-US" dirty="0"/>
              <a:t>The journey</a:t>
            </a:r>
            <a:endParaRPr lang="en-US" sz="1600" dirty="0"/>
          </a:p>
          <a:p>
            <a:pPr>
              <a:lnSpc>
                <a:spcPct val="150000"/>
              </a:lnSpc>
            </a:pPr>
            <a:endParaRPr lang="fr-FR" sz="1600" dirty="0"/>
          </a:p>
          <a:p>
            <a:pPr>
              <a:lnSpc>
                <a:spcPct val="150000"/>
              </a:lnSpc>
            </a:pPr>
            <a:r>
              <a:rPr lang="fr-FR" sz="1600" b="1" dirty="0"/>
              <a:t>Part 2:</a:t>
            </a:r>
          </a:p>
          <a:p>
            <a:pPr marL="342900" indent="-342900">
              <a:lnSpc>
                <a:spcPct val="150000"/>
              </a:lnSpc>
              <a:buFont typeface="+mj-lt"/>
              <a:buAutoNum type="arabicPeriod"/>
            </a:pPr>
            <a:r>
              <a:rPr lang="en-US" sz="1600" dirty="0"/>
              <a:t>Workflow in the VSM</a:t>
            </a:r>
          </a:p>
          <a:p>
            <a:pPr marL="342900" indent="-342900">
              <a:lnSpc>
                <a:spcPct val="150000"/>
              </a:lnSpc>
              <a:buFont typeface="+mj-lt"/>
              <a:buAutoNum type="arabicPeriod"/>
            </a:pPr>
            <a:r>
              <a:rPr lang="en-US" sz="1600" dirty="0"/>
              <a:t>Limit Work in Progress (WIP).</a:t>
            </a:r>
          </a:p>
          <a:p>
            <a:pPr marL="342900" indent="-342900">
              <a:lnSpc>
                <a:spcPct val="150000"/>
              </a:lnSpc>
              <a:buFont typeface="+mj-lt"/>
              <a:buAutoNum type="arabicPeriod"/>
            </a:pPr>
            <a:r>
              <a:rPr lang="en-US" sz="1600" dirty="0"/>
              <a:t>Eliminate Hardships and Waste in the Value Stream.</a:t>
            </a:r>
          </a:p>
          <a:p>
            <a:pPr marL="342900" indent="-342900">
              <a:lnSpc>
                <a:spcPct val="150000"/>
              </a:lnSpc>
              <a:buFont typeface="+mj-lt"/>
              <a:buAutoNum type="arabicPeriod"/>
            </a:pPr>
            <a:r>
              <a:rPr lang="en-US" sz="1600" dirty="0"/>
              <a:t>Continually Identify and Evaluate Our Constraints.</a:t>
            </a:r>
          </a:p>
          <a:p>
            <a:pPr marL="342900" indent="-342900">
              <a:lnSpc>
                <a:spcPct val="150000"/>
              </a:lnSpc>
              <a:buFont typeface="+mj-lt"/>
              <a:buAutoNum type="arabicPeriod"/>
            </a:pPr>
            <a:r>
              <a:rPr lang="en-US" sz="1600" dirty="0"/>
              <a:t>Reduce the Number of Handoffs.</a:t>
            </a:r>
            <a:endParaRPr lang="fr-FR" sz="1600" dirty="0"/>
          </a:p>
        </p:txBody>
      </p:sp>
    </p:spTree>
    <p:extLst>
      <p:ext uri="{BB962C8B-B14F-4D97-AF65-F5344CB8AC3E}">
        <p14:creationId xmlns:p14="http://schemas.microsoft.com/office/powerpoint/2010/main" val="1740488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88515" y="5512608"/>
            <a:ext cx="871894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dirty="0">
                <a:solidFill>
                  <a:schemeClr val="bg1"/>
                </a:solidFill>
              </a:rPr>
              <a:t> DevOps Heat Varies by Industry </a:t>
            </a:r>
            <a:br>
              <a:rPr lang="en-US" sz="4000" b="1" dirty="0">
                <a:solidFill>
                  <a:schemeClr val="bg1"/>
                </a:solidFill>
              </a:rPr>
            </a:br>
            <a:r>
              <a:rPr lang="en-US" sz="4000" b="1" dirty="0">
                <a:solidFill>
                  <a:schemeClr val="bg1"/>
                </a:solidFill>
              </a:rPr>
              <a:t>and Application Type</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20</a:t>
            </a:fld>
            <a:endParaRPr lang="fr-FR"/>
          </a:p>
        </p:txBody>
      </p:sp>
      <p:pic>
        <p:nvPicPr>
          <p:cNvPr id="3" name="Picture 2">
            <a:extLst>
              <a:ext uri="{FF2B5EF4-FFF2-40B4-BE49-F238E27FC236}">
                <a16:creationId xmlns:a16="http://schemas.microsoft.com/office/drawing/2014/main" id="{2EB61F58-B9FB-434E-826A-5D720618D56F}"/>
              </a:ext>
            </a:extLst>
          </p:cNvPr>
          <p:cNvPicPr>
            <a:picLocks noChangeAspect="1"/>
          </p:cNvPicPr>
          <p:nvPr/>
        </p:nvPicPr>
        <p:blipFill>
          <a:blip r:embed="rId3"/>
          <a:stretch>
            <a:fillRect/>
          </a:stretch>
        </p:blipFill>
        <p:spPr>
          <a:xfrm>
            <a:off x="2776" y="467534"/>
            <a:ext cx="9136854" cy="4030601"/>
          </a:xfrm>
          <a:prstGeom prst="rect">
            <a:avLst/>
          </a:prstGeom>
        </p:spPr>
      </p:pic>
      <p:sp>
        <p:nvSpPr>
          <p:cNvPr id="4" name="Rectangle: Rounded Corners 3">
            <a:extLst>
              <a:ext uri="{FF2B5EF4-FFF2-40B4-BE49-F238E27FC236}">
                <a16:creationId xmlns:a16="http://schemas.microsoft.com/office/drawing/2014/main" id="{A0D1153A-673E-4E5A-BBEA-6B0A0F4BC29A}"/>
              </a:ext>
            </a:extLst>
          </p:cNvPr>
          <p:cNvSpPr/>
          <p:nvPr/>
        </p:nvSpPr>
        <p:spPr>
          <a:xfrm>
            <a:off x="5596502" y="1877256"/>
            <a:ext cx="789385" cy="2396608"/>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225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773724" y="4197080"/>
            <a:ext cx="8032652"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en-US" sz="4400" b="1" dirty="0"/>
              <a:t>What DevOps isn’t ...</a:t>
            </a:r>
            <a:br>
              <a:rPr lang="en-US" sz="4400" b="1" dirty="0"/>
            </a:br>
            <a:r>
              <a:rPr lang="en-US" sz="4400" b="1" dirty="0"/>
              <a:t>(DevOps Myths)</a:t>
            </a:r>
          </a:p>
        </p:txBody>
      </p:sp>
    </p:spTree>
    <p:extLst>
      <p:ext uri="{BB962C8B-B14F-4D97-AF65-F5344CB8AC3E}">
        <p14:creationId xmlns:p14="http://schemas.microsoft.com/office/powerpoint/2010/main" val="1736231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88515" y="5512608"/>
            <a:ext cx="871894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dirty="0">
                <a:solidFill>
                  <a:schemeClr val="bg1"/>
                </a:solidFill>
              </a:rPr>
              <a:t>Myth #1:  DevOps is Only for Startups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22</a:t>
            </a:fld>
            <a:endParaRPr lang="fr-FR"/>
          </a:p>
        </p:txBody>
      </p:sp>
      <p:sp>
        <p:nvSpPr>
          <p:cNvPr id="28" name="Rectangle: Rounded Corners 27">
            <a:extLst>
              <a:ext uri="{FF2B5EF4-FFF2-40B4-BE49-F238E27FC236}">
                <a16:creationId xmlns:a16="http://schemas.microsoft.com/office/drawing/2014/main" id="{D8BF3874-11B1-45C6-A606-338FC3058DEB}"/>
              </a:ext>
            </a:extLst>
          </p:cNvPr>
          <p:cNvSpPr/>
          <p:nvPr/>
        </p:nvSpPr>
        <p:spPr>
          <a:xfrm>
            <a:off x="121242" y="334513"/>
            <a:ext cx="8814791" cy="1927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 </a:t>
            </a:r>
            <a:r>
              <a:rPr lang="en-US" sz="2000" b="1" dirty="0"/>
              <a:t>Although DevOps practices were pioneered by web-scale,</a:t>
            </a:r>
          </a:p>
          <a:p>
            <a:pPr algn="ctr"/>
            <a:r>
              <a:rPr lang="en-US" sz="2000" b="1" dirty="0"/>
              <a:t> Internet “unicorn” companies, each has risked going out of business because</a:t>
            </a:r>
          </a:p>
          <a:p>
            <a:pPr algn="ctr"/>
            <a:r>
              <a:rPr lang="en-US" sz="2000" b="1" dirty="0"/>
              <a:t> of the problems associated with traditional “horse” companies.</a:t>
            </a:r>
          </a:p>
        </p:txBody>
      </p:sp>
      <p:sp>
        <p:nvSpPr>
          <p:cNvPr id="29" name="Rectangle: Rounded Corners 28">
            <a:extLst>
              <a:ext uri="{FF2B5EF4-FFF2-40B4-BE49-F238E27FC236}">
                <a16:creationId xmlns:a16="http://schemas.microsoft.com/office/drawing/2014/main" id="{8F86B851-54A3-41BC-8BA5-587227DC6736}"/>
              </a:ext>
            </a:extLst>
          </p:cNvPr>
          <p:cNvSpPr/>
          <p:nvPr/>
        </p:nvSpPr>
        <p:spPr>
          <a:xfrm>
            <a:off x="121242" y="2872968"/>
            <a:ext cx="8814791" cy="1813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 </a:t>
            </a:r>
            <a:r>
              <a:rPr lang="en-US" sz="2000" b="1" dirty="0"/>
              <a:t>However, these organizations were able to transform their architecture, </a:t>
            </a:r>
          </a:p>
          <a:p>
            <a:pPr algn="ctr"/>
            <a:r>
              <a:rPr lang="en-US" sz="2000" b="1" dirty="0"/>
              <a:t> technical practices and culture to create the amazing outcomes</a:t>
            </a:r>
          </a:p>
          <a:p>
            <a:pPr algn="ctr"/>
            <a:r>
              <a:rPr lang="en-US" sz="2000" b="1" dirty="0"/>
              <a:t> that are associated with DevOps.</a:t>
            </a:r>
          </a:p>
        </p:txBody>
      </p:sp>
    </p:spTree>
    <p:extLst>
      <p:ext uri="{BB962C8B-B14F-4D97-AF65-F5344CB8AC3E}">
        <p14:creationId xmlns:p14="http://schemas.microsoft.com/office/powerpoint/2010/main" val="16955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88515" y="5512608"/>
            <a:ext cx="871894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fr-FR" sz="4000" b="1" dirty="0" err="1">
                <a:solidFill>
                  <a:schemeClr val="bg1"/>
                </a:solidFill>
              </a:rPr>
              <a:t>Myth</a:t>
            </a:r>
            <a:r>
              <a:rPr lang="fr-FR" sz="4000" b="1" dirty="0">
                <a:solidFill>
                  <a:schemeClr val="bg1"/>
                </a:solidFill>
              </a:rPr>
              <a:t> #2:  DevOps Replaces Agile</a:t>
            </a:r>
            <a:endParaRPr lang="en-US" sz="4000" b="1" dirty="0">
              <a:solidFill>
                <a:schemeClr val="bg1"/>
              </a:solidFill>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23</a:t>
            </a:fld>
            <a:endParaRPr lang="fr-FR"/>
          </a:p>
        </p:txBody>
      </p:sp>
      <p:sp>
        <p:nvSpPr>
          <p:cNvPr id="2" name="Rectangle: Rounded Corners 1">
            <a:extLst>
              <a:ext uri="{FF2B5EF4-FFF2-40B4-BE49-F238E27FC236}">
                <a16:creationId xmlns:a16="http://schemas.microsoft.com/office/drawing/2014/main" id="{D3E3BCA3-80B8-4302-995D-79D708E702D1}"/>
              </a:ext>
            </a:extLst>
          </p:cNvPr>
          <p:cNvSpPr/>
          <p:nvPr/>
        </p:nvSpPr>
        <p:spPr>
          <a:xfrm>
            <a:off x="121243" y="487380"/>
            <a:ext cx="8814791" cy="112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DevOps does not bump heads with Agile, in fact the principles and practices are compatible.</a:t>
            </a:r>
          </a:p>
        </p:txBody>
      </p:sp>
      <p:sp>
        <p:nvSpPr>
          <p:cNvPr id="27" name="Rectangle: Rounded Corners 26">
            <a:extLst>
              <a:ext uri="{FF2B5EF4-FFF2-40B4-BE49-F238E27FC236}">
                <a16:creationId xmlns:a16="http://schemas.microsoft.com/office/drawing/2014/main" id="{FE84426B-8104-4FE6-B10E-4FD4D323656F}"/>
              </a:ext>
            </a:extLst>
          </p:cNvPr>
          <p:cNvSpPr/>
          <p:nvPr/>
        </p:nvSpPr>
        <p:spPr>
          <a:xfrm>
            <a:off x="121243" y="1998680"/>
            <a:ext cx="8814791" cy="112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Many have observed that DevOps is a logical continuation of the Agile journey.</a:t>
            </a:r>
          </a:p>
        </p:txBody>
      </p:sp>
      <p:sp>
        <p:nvSpPr>
          <p:cNvPr id="28" name="Rectangle: Rounded Corners 27">
            <a:extLst>
              <a:ext uri="{FF2B5EF4-FFF2-40B4-BE49-F238E27FC236}">
                <a16:creationId xmlns:a16="http://schemas.microsoft.com/office/drawing/2014/main" id="{AA8CD9E8-6B5F-453D-B0FE-55B697FB5DDD}"/>
              </a:ext>
            </a:extLst>
          </p:cNvPr>
          <p:cNvSpPr/>
          <p:nvPr/>
        </p:nvSpPr>
        <p:spPr>
          <a:xfrm>
            <a:off x="121243" y="3446480"/>
            <a:ext cx="8814791" cy="112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Agile is an effective enabler of DevOps because it focuses on small teams delivering high quality code to customers.</a:t>
            </a:r>
            <a:endParaRPr lang="fr-FR" sz="2400" b="1" dirty="0"/>
          </a:p>
        </p:txBody>
      </p:sp>
    </p:spTree>
    <p:extLst>
      <p:ext uri="{BB962C8B-B14F-4D97-AF65-F5344CB8AC3E}">
        <p14:creationId xmlns:p14="http://schemas.microsoft.com/office/powerpoint/2010/main" val="223617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88515" y="5512608"/>
            <a:ext cx="871894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dirty="0">
                <a:solidFill>
                  <a:schemeClr val="bg1"/>
                </a:solidFill>
              </a:rPr>
              <a:t>Myth #3:  DevOps is Incompatible with ITIL</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24</a:t>
            </a:fld>
            <a:endParaRPr lang="fr-FR"/>
          </a:p>
        </p:txBody>
      </p:sp>
      <p:sp>
        <p:nvSpPr>
          <p:cNvPr id="27" name="Rectangle: Rounded Corners 26">
            <a:extLst>
              <a:ext uri="{FF2B5EF4-FFF2-40B4-BE49-F238E27FC236}">
                <a16:creationId xmlns:a16="http://schemas.microsoft.com/office/drawing/2014/main" id="{AAC8571C-CC41-4B70-B385-F5B030582335}"/>
              </a:ext>
            </a:extLst>
          </p:cNvPr>
          <p:cNvSpPr/>
          <p:nvPr/>
        </p:nvSpPr>
        <p:spPr>
          <a:xfrm>
            <a:off x="121242" y="334513"/>
            <a:ext cx="8814791" cy="2276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 </a:t>
            </a:r>
            <a:r>
              <a:rPr lang="en-US" sz="2400" b="1" dirty="0"/>
              <a:t>To support the shorter lead times and higher deployment frequencies associated with DevOps, many areas of the ITIL processes become fully automated, solving many problems associated with configuration and release management processes. </a:t>
            </a:r>
          </a:p>
        </p:txBody>
      </p:sp>
      <p:sp>
        <p:nvSpPr>
          <p:cNvPr id="28" name="Rectangle: Rounded Corners 27">
            <a:extLst>
              <a:ext uri="{FF2B5EF4-FFF2-40B4-BE49-F238E27FC236}">
                <a16:creationId xmlns:a16="http://schemas.microsoft.com/office/drawing/2014/main" id="{203D25F4-9437-4CFC-8B0B-48EEDF890CBB}"/>
              </a:ext>
            </a:extLst>
          </p:cNvPr>
          <p:cNvSpPr/>
          <p:nvPr/>
        </p:nvSpPr>
        <p:spPr>
          <a:xfrm>
            <a:off x="121242" y="2872968"/>
            <a:ext cx="8814791" cy="1813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 </a:t>
            </a:r>
            <a:r>
              <a:rPr lang="en-US" sz="2400" b="1" dirty="0"/>
              <a:t>Because DevOps requires fast detection and recovery when service incidents occur, the ITIL disciplines of service design, incident and problem management remain as relevant as ever.</a:t>
            </a:r>
          </a:p>
        </p:txBody>
      </p:sp>
    </p:spTree>
    <p:extLst>
      <p:ext uri="{BB962C8B-B14F-4D97-AF65-F5344CB8AC3E}">
        <p14:creationId xmlns:p14="http://schemas.microsoft.com/office/powerpoint/2010/main" val="314302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88515" y="5512608"/>
            <a:ext cx="871894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dirty="0">
                <a:solidFill>
                  <a:schemeClr val="bg1"/>
                </a:solidFill>
              </a:rPr>
              <a:t>Myth #4:  DevOps is Incompatible with Information Security and Compliance</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25</a:t>
            </a:fld>
            <a:endParaRPr lang="fr-FR"/>
          </a:p>
        </p:txBody>
      </p:sp>
      <p:sp>
        <p:nvSpPr>
          <p:cNvPr id="26" name="Rectangle: Rounded Corners 25">
            <a:extLst>
              <a:ext uri="{FF2B5EF4-FFF2-40B4-BE49-F238E27FC236}">
                <a16:creationId xmlns:a16="http://schemas.microsoft.com/office/drawing/2014/main" id="{DAA15DFB-A199-43CD-8EE3-222F19F72F12}"/>
              </a:ext>
            </a:extLst>
          </p:cNvPr>
          <p:cNvSpPr/>
          <p:nvPr/>
        </p:nvSpPr>
        <p:spPr>
          <a:xfrm>
            <a:off x="121241" y="444483"/>
            <a:ext cx="8814791" cy="1944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t>
            </a:r>
          </a:p>
        </p:txBody>
      </p:sp>
    </p:spTree>
    <p:extLst>
      <p:ext uri="{BB962C8B-B14F-4D97-AF65-F5344CB8AC3E}">
        <p14:creationId xmlns:p14="http://schemas.microsoft.com/office/powerpoint/2010/main" val="396057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88515" y="5512608"/>
            <a:ext cx="871894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dirty="0">
                <a:solidFill>
                  <a:schemeClr val="bg1"/>
                </a:solidFill>
              </a:rPr>
              <a:t>Myth #5:  DevOps Means Eliminating IT Operations, or “</a:t>
            </a:r>
            <a:r>
              <a:rPr lang="en-US" sz="4000" b="1" dirty="0" err="1">
                <a:solidFill>
                  <a:schemeClr val="bg1"/>
                </a:solidFill>
              </a:rPr>
              <a:t>NoOps</a:t>
            </a:r>
            <a:r>
              <a:rPr lang="en-US" sz="4000" b="1" dirty="0">
                <a:solidFill>
                  <a:schemeClr val="bg1"/>
                </a:solidFill>
              </a:rPr>
              <a: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26</a:t>
            </a:fld>
            <a:endParaRPr lang="fr-FR"/>
          </a:p>
        </p:txBody>
      </p:sp>
      <p:sp>
        <p:nvSpPr>
          <p:cNvPr id="26" name="Rectangle: Rounded Corners 25">
            <a:extLst>
              <a:ext uri="{FF2B5EF4-FFF2-40B4-BE49-F238E27FC236}">
                <a16:creationId xmlns:a16="http://schemas.microsoft.com/office/drawing/2014/main" id="{0D340350-036A-4E58-9CF0-3818B290F75E}"/>
              </a:ext>
            </a:extLst>
          </p:cNvPr>
          <p:cNvSpPr/>
          <p:nvPr/>
        </p:nvSpPr>
        <p:spPr>
          <a:xfrm>
            <a:off x="121241" y="444483"/>
            <a:ext cx="8814791" cy="1944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Many misinterpret DevOps as the complete elimination of the IT Operations function, but this is rarely the case. </a:t>
            </a:r>
          </a:p>
        </p:txBody>
      </p:sp>
      <p:sp>
        <p:nvSpPr>
          <p:cNvPr id="27" name="Rectangle: Rounded Corners 26">
            <a:extLst>
              <a:ext uri="{FF2B5EF4-FFF2-40B4-BE49-F238E27FC236}">
                <a16:creationId xmlns:a16="http://schemas.microsoft.com/office/drawing/2014/main" id="{F57152C4-7A00-4D5E-B050-A3C364214BEB}"/>
              </a:ext>
            </a:extLst>
          </p:cNvPr>
          <p:cNvSpPr/>
          <p:nvPr/>
        </p:nvSpPr>
        <p:spPr>
          <a:xfrm>
            <a:off x="121242" y="2872968"/>
            <a:ext cx="8814791" cy="1596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r>
              <a:rPr lang="en-US" sz="2800" b="1" dirty="0"/>
              <a:t>While the nature of IT Operations work may change, it remains as important as ever.</a:t>
            </a:r>
          </a:p>
        </p:txBody>
      </p:sp>
    </p:spTree>
    <p:extLst>
      <p:ext uri="{BB962C8B-B14F-4D97-AF65-F5344CB8AC3E}">
        <p14:creationId xmlns:p14="http://schemas.microsoft.com/office/powerpoint/2010/main" val="319124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88515" y="5512608"/>
            <a:ext cx="871894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dirty="0">
                <a:solidFill>
                  <a:schemeClr val="bg1"/>
                </a:solidFill>
              </a:rPr>
              <a:t>Myth #6:  DevOps is Just “Infrastructure as Code” or Automation</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27</a:t>
            </a:fld>
            <a:endParaRPr lang="fr-FR"/>
          </a:p>
        </p:txBody>
      </p:sp>
      <p:sp>
        <p:nvSpPr>
          <p:cNvPr id="26" name="Rectangle: Rounded Corners 25">
            <a:extLst>
              <a:ext uri="{FF2B5EF4-FFF2-40B4-BE49-F238E27FC236}">
                <a16:creationId xmlns:a16="http://schemas.microsoft.com/office/drawing/2014/main" id="{737BC76A-81B1-479B-836F-2E6E0724C403}"/>
              </a:ext>
            </a:extLst>
          </p:cNvPr>
          <p:cNvSpPr/>
          <p:nvPr/>
        </p:nvSpPr>
        <p:spPr>
          <a:xfrm>
            <a:off x="140695" y="853588"/>
            <a:ext cx="8814791" cy="29722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While automation is a requirement for many DevOps patterns, DevOps also requires cultural norms and an architecture that allows for the shared goals to be achieved throughout the IT value stream.</a:t>
            </a:r>
          </a:p>
        </p:txBody>
      </p:sp>
    </p:spTree>
    <p:extLst>
      <p:ext uri="{BB962C8B-B14F-4D97-AF65-F5344CB8AC3E}">
        <p14:creationId xmlns:p14="http://schemas.microsoft.com/office/powerpoint/2010/main" val="43254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88515" y="5512608"/>
            <a:ext cx="871894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dirty="0">
                <a:solidFill>
                  <a:schemeClr val="bg1"/>
                </a:solidFill>
              </a:rPr>
              <a:t>Myth #7:  DevOps is Only for Open Source Software</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28</a:t>
            </a:fld>
            <a:endParaRPr lang="fr-FR"/>
          </a:p>
        </p:txBody>
      </p:sp>
      <p:sp>
        <p:nvSpPr>
          <p:cNvPr id="26" name="Rectangle: Rounded Corners 25">
            <a:extLst>
              <a:ext uri="{FF2B5EF4-FFF2-40B4-BE49-F238E27FC236}">
                <a16:creationId xmlns:a16="http://schemas.microsoft.com/office/drawing/2014/main" id="{2D022960-67FE-4069-8B9D-FCC9D17B4306}"/>
              </a:ext>
            </a:extLst>
          </p:cNvPr>
          <p:cNvSpPr/>
          <p:nvPr/>
        </p:nvSpPr>
        <p:spPr>
          <a:xfrm>
            <a:off x="121241" y="444483"/>
            <a:ext cx="8814791" cy="1944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t>
            </a:r>
          </a:p>
        </p:txBody>
      </p:sp>
    </p:spTree>
    <p:extLst>
      <p:ext uri="{BB962C8B-B14F-4D97-AF65-F5344CB8AC3E}">
        <p14:creationId xmlns:p14="http://schemas.microsoft.com/office/powerpoint/2010/main" val="41457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773724" y="4197080"/>
            <a:ext cx="8032652" cy="1362075"/>
          </a:xfrm>
          <a:prstGeom prst="rect">
            <a:avLst/>
          </a:prstGeom>
          <a:noFill/>
          <a:ln>
            <a:noFill/>
          </a:ln>
        </p:spPr>
        <p:txBody>
          <a:bodyPr spcFirstLastPara="1" wrap="square" lIns="91425" tIns="45700" rIns="91425" bIns="45700" anchor="t" anchorCtr="0">
            <a:noAutofit/>
          </a:bodyPr>
          <a:lstStyle/>
          <a:p>
            <a:pPr algn="ctr"/>
            <a:r>
              <a:rPr lang="fr-FR" b="1" dirty="0"/>
              <a:t>DevOps Model </a:t>
            </a:r>
            <a:r>
              <a:rPr lang="fr-FR" b="1" dirty="0" err="1"/>
              <a:t>Defined</a:t>
            </a:r>
            <a:endParaRPr lang="en-US" sz="4400" b="1" dirty="0"/>
          </a:p>
        </p:txBody>
      </p:sp>
    </p:spTree>
    <p:extLst>
      <p:ext uri="{BB962C8B-B14F-4D97-AF65-F5344CB8AC3E}">
        <p14:creationId xmlns:p14="http://schemas.microsoft.com/office/powerpoint/2010/main" val="3650374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fontScale="90000"/>
          </a:bodyPr>
          <a:lstStyle/>
          <a:p>
            <a:pPr algn="ctr">
              <a:lnSpc>
                <a:spcPct val="150000"/>
              </a:lnSpc>
            </a:pPr>
            <a:r>
              <a:rPr lang="en-US" sz="4800" b="1" dirty="0"/>
              <a:t>The problem </a:t>
            </a:r>
            <a:br>
              <a:rPr lang="en-US" sz="4800" b="1" dirty="0"/>
            </a:br>
            <a:r>
              <a:rPr lang="en-US" sz="4800" b="1" dirty="0"/>
              <a:t>(Why should </a:t>
            </a:r>
            <a:r>
              <a:rPr lang="en-US" sz="4800" b="1" dirty="0" err="1"/>
              <a:t>i</a:t>
            </a:r>
            <a:r>
              <a:rPr lang="en-US" sz="4800" b="1" dirty="0"/>
              <a:t> care?)</a:t>
            </a:r>
            <a:endParaRPr lang="en-US" sz="5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88515" y="5512608"/>
            <a:ext cx="871894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dirty="0">
                <a:solidFill>
                  <a:schemeClr val="bg1"/>
                </a:solidFill>
              </a:rPr>
              <a:t>Defining DevOps </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30</a:t>
            </a:fld>
            <a:endParaRPr lang="fr-FR"/>
          </a:p>
        </p:txBody>
      </p:sp>
      <p:sp>
        <p:nvSpPr>
          <p:cNvPr id="2" name="Rectangle 1">
            <a:extLst>
              <a:ext uri="{FF2B5EF4-FFF2-40B4-BE49-F238E27FC236}">
                <a16:creationId xmlns:a16="http://schemas.microsoft.com/office/drawing/2014/main" id="{21E0562B-3498-4E18-81BC-D6DF8E1B7722}"/>
              </a:ext>
            </a:extLst>
          </p:cNvPr>
          <p:cNvSpPr/>
          <p:nvPr/>
        </p:nvSpPr>
        <p:spPr>
          <a:xfrm>
            <a:off x="-31558" y="2150223"/>
            <a:ext cx="8690369" cy="307777"/>
          </a:xfrm>
          <a:prstGeom prst="rect">
            <a:avLst/>
          </a:prstGeom>
        </p:spPr>
        <p:txBody>
          <a:bodyPr wrap="square">
            <a:spAutoFit/>
          </a:bodyPr>
          <a:lstStyle/>
          <a:p>
            <a:r>
              <a:rPr lang="fr-FR" dirty="0"/>
              <a:t> </a:t>
            </a:r>
          </a:p>
        </p:txBody>
      </p:sp>
      <p:pic>
        <p:nvPicPr>
          <p:cNvPr id="3" name="Picture 2">
            <a:extLst>
              <a:ext uri="{FF2B5EF4-FFF2-40B4-BE49-F238E27FC236}">
                <a16:creationId xmlns:a16="http://schemas.microsoft.com/office/drawing/2014/main" id="{3612C9D1-4016-4CFA-90B0-756BE73A0152}"/>
              </a:ext>
            </a:extLst>
          </p:cNvPr>
          <p:cNvPicPr>
            <a:picLocks noChangeAspect="1"/>
          </p:cNvPicPr>
          <p:nvPr/>
        </p:nvPicPr>
        <p:blipFill>
          <a:blip r:embed="rId3"/>
          <a:stretch>
            <a:fillRect/>
          </a:stretch>
        </p:blipFill>
        <p:spPr>
          <a:xfrm>
            <a:off x="128372" y="202156"/>
            <a:ext cx="3455804" cy="1257341"/>
          </a:xfrm>
          <a:prstGeom prst="rect">
            <a:avLst/>
          </a:prstGeom>
        </p:spPr>
      </p:pic>
      <p:pic>
        <p:nvPicPr>
          <p:cNvPr id="4" name="Picture 3">
            <a:extLst>
              <a:ext uri="{FF2B5EF4-FFF2-40B4-BE49-F238E27FC236}">
                <a16:creationId xmlns:a16="http://schemas.microsoft.com/office/drawing/2014/main" id="{B972EE7F-B809-4DE5-8D4A-BC028540E69B}"/>
              </a:ext>
            </a:extLst>
          </p:cNvPr>
          <p:cNvPicPr>
            <a:picLocks noChangeAspect="1"/>
          </p:cNvPicPr>
          <p:nvPr/>
        </p:nvPicPr>
        <p:blipFill>
          <a:blip r:embed="rId4"/>
          <a:stretch>
            <a:fillRect/>
          </a:stretch>
        </p:blipFill>
        <p:spPr>
          <a:xfrm>
            <a:off x="4939835" y="175699"/>
            <a:ext cx="4144449" cy="1408465"/>
          </a:xfrm>
          <a:prstGeom prst="rect">
            <a:avLst/>
          </a:prstGeom>
        </p:spPr>
      </p:pic>
      <p:pic>
        <p:nvPicPr>
          <p:cNvPr id="5" name="Picture 4">
            <a:extLst>
              <a:ext uri="{FF2B5EF4-FFF2-40B4-BE49-F238E27FC236}">
                <a16:creationId xmlns:a16="http://schemas.microsoft.com/office/drawing/2014/main" id="{5D853CA1-B025-4AA2-802E-3415838B637B}"/>
              </a:ext>
            </a:extLst>
          </p:cNvPr>
          <p:cNvPicPr>
            <a:picLocks noChangeAspect="1"/>
          </p:cNvPicPr>
          <p:nvPr/>
        </p:nvPicPr>
        <p:blipFill>
          <a:blip r:embed="rId5"/>
          <a:stretch>
            <a:fillRect/>
          </a:stretch>
        </p:blipFill>
        <p:spPr>
          <a:xfrm>
            <a:off x="127295" y="1823812"/>
            <a:ext cx="3108326" cy="1275407"/>
          </a:xfrm>
          <a:prstGeom prst="rect">
            <a:avLst/>
          </a:prstGeom>
        </p:spPr>
      </p:pic>
      <p:pic>
        <p:nvPicPr>
          <p:cNvPr id="6" name="Picture 5">
            <a:extLst>
              <a:ext uri="{FF2B5EF4-FFF2-40B4-BE49-F238E27FC236}">
                <a16:creationId xmlns:a16="http://schemas.microsoft.com/office/drawing/2014/main" id="{2F908239-69FF-4C63-A999-A343CEF97A5C}"/>
              </a:ext>
            </a:extLst>
          </p:cNvPr>
          <p:cNvPicPr>
            <a:picLocks noChangeAspect="1"/>
          </p:cNvPicPr>
          <p:nvPr/>
        </p:nvPicPr>
        <p:blipFill>
          <a:blip r:embed="rId6"/>
          <a:stretch>
            <a:fillRect/>
          </a:stretch>
        </p:blipFill>
        <p:spPr>
          <a:xfrm>
            <a:off x="4962719" y="1823812"/>
            <a:ext cx="3143495" cy="1514851"/>
          </a:xfrm>
          <a:prstGeom prst="rect">
            <a:avLst/>
          </a:prstGeom>
        </p:spPr>
      </p:pic>
      <p:pic>
        <p:nvPicPr>
          <p:cNvPr id="7" name="Picture 6">
            <a:extLst>
              <a:ext uri="{FF2B5EF4-FFF2-40B4-BE49-F238E27FC236}">
                <a16:creationId xmlns:a16="http://schemas.microsoft.com/office/drawing/2014/main" id="{ACB763CD-5309-4700-A1DA-21023C45E477}"/>
              </a:ext>
            </a:extLst>
          </p:cNvPr>
          <p:cNvPicPr>
            <a:picLocks noChangeAspect="1"/>
          </p:cNvPicPr>
          <p:nvPr/>
        </p:nvPicPr>
        <p:blipFill>
          <a:blip r:embed="rId7"/>
          <a:stretch>
            <a:fillRect/>
          </a:stretch>
        </p:blipFill>
        <p:spPr>
          <a:xfrm>
            <a:off x="2510908" y="3408149"/>
            <a:ext cx="3108325" cy="1561357"/>
          </a:xfrm>
          <a:prstGeom prst="rect">
            <a:avLst/>
          </a:prstGeom>
        </p:spPr>
      </p:pic>
    </p:spTree>
    <p:extLst>
      <p:ext uri="{BB962C8B-B14F-4D97-AF65-F5344CB8AC3E}">
        <p14:creationId xmlns:p14="http://schemas.microsoft.com/office/powerpoint/2010/main" val="397769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88515" y="5512608"/>
            <a:ext cx="871894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dirty="0">
                <a:solidFill>
                  <a:schemeClr val="bg1"/>
                </a:solidFill>
              </a:rPr>
              <a:t>What Do You Want to Accomplish?</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31</a:t>
            </a:fld>
            <a:endParaRPr lang="fr-FR"/>
          </a:p>
        </p:txBody>
      </p:sp>
      <p:pic>
        <p:nvPicPr>
          <p:cNvPr id="3074" name="Picture 2">
            <a:extLst>
              <a:ext uri="{FF2B5EF4-FFF2-40B4-BE49-F238E27FC236}">
                <a16:creationId xmlns:a16="http://schemas.microsoft.com/office/drawing/2014/main" id="{F81E06DB-E015-4D1A-9457-D109D1F16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19" y="94764"/>
            <a:ext cx="8849915" cy="18157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E0562B-3498-4E18-81BC-D6DF8E1B7722}"/>
              </a:ext>
            </a:extLst>
          </p:cNvPr>
          <p:cNvSpPr/>
          <p:nvPr/>
        </p:nvSpPr>
        <p:spPr>
          <a:xfrm>
            <a:off x="-31558" y="2150223"/>
            <a:ext cx="8690369" cy="307777"/>
          </a:xfrm>
          <a:prstGeom prst="rect">
            <a:avLst/>
          </a:prstGeom>
        </p:spPr>
        <p:txBody>
          <a:bodyPr wrap="square">
            <a:spAutoFit/>
          </a:bodyPr>
          <a:lstStyle/>
          <a:p>
            <a:r>
              <a:rPr lang="fr-FR" dirty="0"/>
              <a:t> </a:t>
            </a:r>
          </a:p>
        </p:txBody>
      </p:sp>
      <p:pic>
        <p:nvPicPr>
          <p:cNvPr id="9" name="Picture 8">
            <a:extLst>
              <a:ext uri="{FF2B5EF4-FFF2-40B4-BE49-F238E27FC236}">
                <a16:creationId xmlns:a16="http://schemas.microsoft.com/office/drawing/2014/main" id="{94275EC6-043D-4D60-9641-5E5BBE4C57AA}"/>
              </a:ext>
            </a:extLst>
          </p:cNvPr>
          <p:cNvPicPr>
            <a:picLocks noChangeAspect="1"/>
          </p:cNvPicPr>
          <p:nvPr/>
        </p:nvPicPr>
        <p:blipFill>
          <a:blip r:embed="rId4"/>
          <a:stretch>
            <a:fillRect/>
          </a:stretch>
        </p:blipFill>
        <p:spPr>
          <a:xfrm>
            <a:off x="868076" y="2263710"/>
            <a:ext cx="7342350" cy="2546480"/>
          </a:xfrm>
          <a:prstGeom prst="rect">
            <a:avLst/>
          </a:prstGeom>
        </p:spPr>
      </p:pic>
    </p:spTree>
    <p:extLst>
      <p:ext uri="{BB962C8B-B14F-4D97-AF65-F5344CB8AC3E}">
        <p14:creationId xmlns:p14="http://schemas.microsoft.com/office/powerpoint/2010/main" val="71322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88515" y="5512608"/>
            <a:ext cx="871894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dirty="0">
                <a:solidFill>
                  <a:schemeClr val="bg1"/>
                </a:solidFill>
              </a:rPr>
              <a:t>What’s Lean All About?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32</a:t>
            </a:fld>
            <a:endParaRPr lang="fr-FR"/>
          </a:p>
        </p:txBody>
      </p:sp>
      <p:sp>
        <p:nvSpPr>
          <p:cNvPr id="2" name="Rectangle 1">
            <a:extLst>
              <a:ext uri="{FF2B5EF4-FFF2-40B4-BE49-F238E27FC236}">
                <a16:creationId xmlns:a16="http://schemas.microsoft.com/office/drawing/2014/main" id="{21E0562B-3498-4E18-81BC-D6DF8E1B7722}"/>
              </a:ext>
            </a:extLst>
          </p:cNvPr>
          <p:cNvSpPr/>
          <p:nvPr/>
        </p:nvSpPr>
        <p:spPr>
          <a:xfrm>
            <a:off x="-31558" y="2150223"/>
            <a:ext cx="8690369" cy="307777"/>
          </a:xfrm>
          <a:prstGeom prst="rect">
            <a:avLst/>
          </a:prstGeom>
        </p:spPr>
        <p:txBody>
          <a:bodyPr wrap="square">
            <a:spAutoFit/>
          </a:bodyPr>
          <a:lstStyle/>
          <a:p>
            <a:r>
              <a:rPr lang="fr-FR" dirty="0"/>
              <a:t> </a:t>
            </a:r>
          </a:p>
        </p:txBody>
      </p:sp>
      <p:pic>
        <p:nvPicPr>
          <p:cNvPr id="7" name="Picture 6">
            <a:extLst>
              <a:ext uri="{FF2B5EF4-FFF2-40B4-BE49-F238E27FC236}">
                <a16:creationId xmlns:a16="http://schemas.microsoft.com/office/drawing/2014/main" id="{B21A680A-374F-4DB7-A10D-51DBF1FA7748}"/>
              </a:ext>
            </a:extLst>
          </p:cNvPr>
          <p:cNvPicPr>
            <a:picLocks noChangeAspect="1"/>
          </p:cNvPicPr>
          <p:nvPr/>
        </p:nvPicPr>
        <p:blipFill>
          <a:blip r:embed="rId3"/>
          <a:stretch>
            <a:fillRect/>
          </a:stretch>
        </p:blipFill>
        <p:spPr>
          <a:xfrm>
            <a:off x="91512" y="525139"/>
            <a:ext cx="8896187" cy="3897481"/>
          </a:xfrm>
          <a:prstGeom prst="rect">
            <a:avLst/>
          </a:prstGeom>
        </p:spPr>
      </p:pic>
    </p:spTree>
    <p:extLst>
      <p:ext uri="{BB962C8B-B14F-4D97-AF65-F5344CB8AC3E}">
        <p14:creationId xmlns:p14="http://schemas.microsoft.com/office/powerpoint/2010/main" val="1076232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en-US" sz="4400" b="1" dirty="0"/>
              <a:t>The journey</a:t>
            </a:r>
            <a:endParaRPr lang="en-US" sz="4800" b="1" dirty="0"/>
          </a:p>
        </p:txBody>
      </p:sp>
    </p:spTree>
    <p:extLst>
      <p:ext uri="{BB962C8B-B14F-4D97-AF65-F5344CB8AC3E}">
        <p14:creationId xmlns:p14="http://schemas.microsoft.com/office/powerpoint/2010/main" val="671471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7" name="Rectangle 9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95B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94;p14" descr="A screenshot of a cell phone&#10;&#10;Description automatically generated">
            <a:extLst>
              <a:ext uri="{FF2B5EF4-FFF2-40B4-BE49-F238E27FC236}">
                <a16:creationId xmlns:a16="http://schemas.microsoft.com/office/drawing/2014/main" id="{65B620B5-555D-43F6-9DE1-DBB9FA16618C}"/>
              </a:ext>
            </a:extLst>
          </p:cNvPr>
          <p:cNvPicPr preferRelativeResize="0"/>
          <p:nvPr/>
        </p:nvPicPr>
        <p:blipFill>
          <a:blip r:embed="rId3"/>
          <a:stretch>
            <a:fillRect/>
          </a:stretch>
        </p:blipFill>
        <p:spPr>
          <a:xfrm>
            <a:off x="534995" y="643467"/>
            <a:ext cx="8074008" cy="5571066"/>
          </a:xfrm>
          <a:prstGeom prst="rect">
            <a:avLst/>
          </a:prstGeom>
          <a:noFill/>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34</a:t>
            </a:fld>
            <a:endParaRPr lang="fr-FR"/>
          </a:p>
        </p:txBody>
      </p:sp>
    </p:spTree>
    <p:extLst>
      <p:ext uri="{BB962C8B-B14F-4D97-AF65-F5344CB8AC3E}">
        <p14:creationId xmlns:p14="http://schemas.microsoft.com/office/powerpoint/2010/main" val="3785762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F6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101;p15">
            <a:extLst>
              <a:ext uri="{FF2B5EF4-FFF2-40B4-BE49-F238E27FC236}">
                <a16:creationId xmlns:a16="http://schemas.microsoft.com/office/drawing/2014/main" id="{284712E3-643C-4A37-AE01-8B7884D6AC77}"/>
              </a:ext>
            </a:extLst>
          </p:cNvPr>
          <p:cNvPicPr preferRelativeResize="0"/>
          <p:nvPr/>
        </p:nvPicPr>
        <p:blipFill>
          <a:blip r:embed="rId3"/>
          <a:stretch>
            <a:fillRect/>
          </a:stretch>
        </p:blipFill>
        <p:spPr>
          <a:xfrm>
            <a:off x="620889" y="643467"/>
            <a:ext cx="7902221" cy="5571066"/>
          </a:xfrm>
          <a:prstGeom prst="rect">
            <a:avLst/>
          </a:prstGeom>
          <a:noFill/>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35</a:t>
            </a:fld>
            <a:endParaRPr lang="fr-FR"/>
          </a:p>
        </p:txBody>
      </p:sp>
    </p:spTree>
    <p:extLst>
      <p:ext uri="{BB962C8B-B14F-4D97-AF65-F5344CB8AC3E}">
        <p14:creationId xmlns:p14="http://schemas.microsoft.com/office/powerpoint/2010/main" val="1078786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C7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108;p16">
            <a:extLst>
              <a:ext uri="{FF2B5EF4-FFF2-40B4-BE49-F238E27FC236}">
                <a16:creationId xmlns:a16="http://schemas.microsoft.com/office/drawing/2014/main" id="{A6A625FA-CE5B-40CA-992A-E7B48182AB22}"/>
              </a:ext>
            </a:extLst>
          </p:cNvPr>
          <p:cNvPicPr preferRelativeResize="0"/>
          <p:nvPr/>
        </p:nvPicPr>
        <p:blipFill>
          <a:blip r:embed="rId3"/>
          <a:stretch>
            <a:fillRect/>
          </a:stretch>
        </p:blipFill>
        <p:spPr>
          <a:xfrm>
            <a:off x="534995" y="643467"/>
            <a:ext cx="8074008" cy="5571066"/>
          </a:xfrm>
          <a:prstGeom prst="rect">
            <a:avLst/>
          </a:prstGeom>
          <a:noFill/>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36</a:t>
            </a:fld>
            <a:endParaRPr lang="fr-FR"/>
          </a:p>
        </p:txBody>
      </p:sp>
    </p:spTree>
    <p:extLst>
      <p:ext uri="{BB962C8B-B14F-4D97-AF65-F5344CB8AC3E}">
        <p14:creationId xmlns:p14="http://schemas.microsoft.com/office/powerpoint/2010/main" val="1203823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C7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37</a:t>
            </a:fld>
            <a:endParaRPr lang="fr-FR"/>
          </a:p>
        </p:txBody>
      </p:sp>
      <p:pic>
        <p:nvPicPr>
          <p:cNvPr id="7" name="Google Shape;115;p17">
            <a:extLst>
              <a:ext uri="{FF2B5EF4-FFF2-40B4-BE49-F238E27FC236}">
                <a16:creationId xmlns:a16="http://schemas.microsoft.com/office/drawing/2014/main" id="{46152D27-CE4C-4446-BE6D-8AA39A985833}"/>
              </a:ext>
            </a:extLst>
          </p:cNvPr>
          <p:cNvPicPr preferRelativeResize="0"/>
          <p:nvPr/>
        </p:nvPicPr>
        <p:blipFill>
          <a:blip r:embed="rId3"/>
          <a:stretch>
            <a:fillRect/>
          </a:stretch>
        </p:blipFill>
        <p:spPr>
          <a:xfrm>
            <a:off x="478302" y="643467"/>
            <a:ext cx="8187396" cy="5576358"/>
          </a:xfrm>
          <a:prstGeom prst="rect">
            <a:avLst/>
          </a:prstGeom>
          <a:noFill/>
        </p:spPr>
      </p:pic>
    </p:spTree>
    <p:extLst>
      <p:ext uri="{BB962C8B-B14F-4D97-AF65-F5344CB8AC3E}">
        <p14:creationId xmlns:p14="http://schemas.microsoft.com/office/powerpoint/2010/main" val="4140604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C7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38</a:t>
            </a:fld>
            <a:endParaRPr lang="fr-FR"/>
          </a:p>
        </p:txBody>
      </p:sp>
      <p:pic>
        <p:nvPicPr>
          <p:cNvPr id="6" name="Google Shape;122;p18">
            <a:extLst>
              <a:ext uri="{FF2B5EF4-FFF2-40B4-BE49-F238E27FC236}">
                <a16:creationId xmlns:a16="http://schemas.microsoft.com/office/drawing/2014/main" id="{22D59F2E-D2C1-425C-9C7B-DEBFF5B90418}"/>
              </a:ext>
            </a:extLst>
          </p:cNvPr>
          <p:cNvPicPr preferRelativeResize="0"/>
          <p:nvPr/>
        </p:nvPicPr>
        <p:blipFill>
          <a:blip r:embed="rId3">
            <a:alphaModFix/>
          </a:blip>
          <a:stretch>
            <a:fillRect/>
          </a:stretch>
        </p:blipFill>
        <p:spPr>
          <a:xfrm>
            <a:off x="406812" y="633045"/>
            <a:ext cx="8330375" cy="5586779"/>
          </a:xfrm>
          <a:prstGeom prst="rect">
            <a:avLst/>
          </a:prstGeom>
          <a:noFill/>
          <a:ln>
            <a:noFill/>
          </a:ln>
        </p:spPr>
      </p:pic>
    </p:spTree>
    <p:extLst>
      <p:ext uri="{BB962C8B-B14F-4D97-AF65-F5344CB8AC3E}">
        <p14:creationId xmlns:p14="http://schemas.microsoft.com/office/powerpoint/2010/main" val="3868117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C7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39</a:t>
            </a:fld>
            <a:endParaRPr lang="fr-FR"/>
          </a:p>
        </p:txBody>
      </p:sp>
      <p:pic>
        <p:nvPicPr>
          <p:cNvPr id="7" name="Google Shape;129;p19">
            <a:extLst>
              <a:ext uri="{FF2B5EF4-FFF2-40B4-BE49-F238E27FC236}">
                <a16:creationId xmlns:a16="http://schemas.microsoft.com/office/drawing/2014/main" id="{87C375B0-A966-4794-B487-03D3454CB2B5}"/>
              </a:ext>
            </a:extLst>
          </p:cNvPr>
          <p:cNvPicPr preferRelativeResize="0"/>
          <p:nvPr/>
        </p:nvPicPr>
        <p:blipFill>
          <a:blip r:embed="rId3">
            <a:alphaModFix/>
          </a:blip>
          <a:stretch>
            <a:fillRect/>
          </a:stretch>
        </p:blipFill>
        <p:spPr>
          <a:xfrm>
            <a:off x="539225" y="633045"/>
            <a:ext cx="8112406" cy="5586779"/>
          </a:xfrm>
          <a:prstGeom prst="rect">
            <a:avLst/>
          </a:prstGeom>
          <a:noFill/>
          <a:ln>
            <a:noFill/>
          </a:ln>
        </p:spPr>
      </p:pic>
    </p:spTree>
    <p:extLst>
      <p:ext uri="{BB962C8B-B14F-4D97-AF65-F5344CB8AC3E}">
        <p14:creationId xmlns:p14="http://schemas.microsoft.com/office/powerpoint/2010/main" val="1106318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 name="Title 2">
            <a:extLst>
              <a:ext uri="{FF2B5EF4-FFF2-40B4-BE49-F238E27FC236}">
                <a16:creationId xmlns:a16="http://schemas.microsoft.com/office/drawing/2014/main" id="{EF9638B7-6903-417A-93AC-273BB5270A20}"/>
              </a:ext>
            </a:extLst>
          </p:cNvPr>
          <p:cNvSpPr>
            <a:spLocks noGrp="1"/>
          </p:cNvSpPr>
          <p:nvPr>
            <p:ph type="title"/>
          </p:nvPr>
        </p:nvSpPr>
        <p:spPr>
          <a:xfrm>
            <a:off x="628650" y="5534025"/>
            <a:ext cx="7886700" cy="822326"/>
          </a:xfrm>
        </p:spPr>
        <p:txBody>
          <a:bodyPr vert="horz" lIns="91440" tIns="45720" rIns="91440" bIns="45720" rtlCol="0" anchor="ctr">
            <a:normAutofit/>
          </a:bodyPr>
          <a:lstStyle/>
          <a:p>
            <a:pPr marR="0" lvl="0" algn="ctr">
              <a:spcBef>
                <a:spcPct val="0"/>
              </a:spcBef>
              <a:spcAft>
                <a:spcPts val="600"/>
              </a:spcAft>
              <a:buClr>
                <a:srgbClr val="898989"/>
              </a:buClr>
              <a:buSzPts val="900"/>
            </a:pPr>
            <a:fld id="{00000000-1234-1234-1234-123412341234}" type="slidenum">
              <a:rPr lang="en-US" sz="4400" b="0" i="0" u="none" kern="1200">
                <a:solidFill>
                  <a:schemeClr val="tx1"/>
                </a:solidFill>
                <a:latin typeface="+mj-lt"/>
                <a:ea typeface="+mj-ea"/>
                <a:cs typeface="+mj-cs"/>
                <a:sym typeface="Calibri"/>
              </a:rPr>
              <a:pPr marR="0" lvl="0" algn="ctr">
                <a:spcBef>
                  <a:spcPct val="0"/>
                </a:spcBef>
                <a:spcAft>
                  <a:spcPts val="600"/>
                </a:spcAft>
                <a:buClr>
                  <a:srgbClr val="898989"/>
                </a:buClr>
                <a:buSzPts val="900"/>
              </a:pPr>
              <a:t>4</a:t>
            </a:fld>
            <a:endParaRPr lang="en-US" sz="4400" kern="1200">
              <a:solidFill>
                <a:schemeClr val="tx1"/>
              </a:solidFill>
              <a:latin typeface="+mj-lt"/>
              <a:ea typeface="+mj-ea"/>
              <a:cs typeface="+mj-cs"/>
            </a:endParaRPr>
          </a:p>
        </p:txBody>
      </p:sp>
      <p:pic>
        <p:nvPicPr>
          <p:cNvPr id="27" name="Picture 26">
            <a:extLst>
              <a:ext uri="{FF2B5EF4-FFF2-40B4-BE49-F238E27FC236}">
                <a16:creationId xmlns:a16="http://schemas.microsoft.com/office/drawing/2014/main" id="{ED609EBE-FB95-4A1E-957B-5968A1969015}"/>
              </a:ext>
            </a:extLst>
          </p:cNvPr>
          <p:cNvPicPr>
            <a:picLocks noChangeAspect="1"/>
          </p:cNvPicPr>
          <p:nvPr/>
        </p:nvPicPr>
        <p:blipFill rotWithShape="1">
          <a:blip r:embed="rId3"/>
          <a:srcRect r="4256" b="1"/>
          <a:stretch/>
        </p:blipFill>
        <p:spPr>
          <a:xfrm>
            <a:off x="73488" y="55114"/>
            <a:ext cx="8997023" cy="6747772"/>
          </a:xfrm>
          <a:prstGeom prst="rect">
            <a:avLst/>
          </a:prstGeom>
        </p:spPr>
      </p:pic>
    </p:spTree>
    <p:extLst>
      <p:ext uri="{BB962C8B-B14F-4D97-AF65-F5344CB8AC3E}">
        <p14:creationId xmlns:p14="http://schemas.microsoft.com/office/powerpoint/2010/main" val="2709520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C7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40</a:t>
            </a:fld>
            <a:endParaRPr lang="fr-FR"/>
          </a:p>
        </p:txBody>
      </p:sp>
      <p:pic>
        <p:nvPicPr>
          <p:cNvPr id="6" name="Google Shape;136;p20">
            <a:extLst>
              <a:ext uri="{FF2B5EF4-FFF2-40B4-BE49-F238E27FC236}">
                <a16:creationId xmlns:a16="http://schemas.microsoft.com/office/drawing/2014/main" id="{B9413A65-207C-4106-92EB-0C9A29D83262}"/>
              </a:ext>
            </a:extLst>
          </p:cNvPr>
          <p:cNvPicPr preferRelativeResize="0"/>
          <p:nvPr/>
        </p:nvPicPr>
        <p:blipFill>
          <a:blip r:embed="rId3">
            <a:alphaModFix/>
          </a:blip>
          <a:stretch>
            <a:fillRect/>
          </a:stretch>
        </p:blipFill>
        <p:spPr>
          <a:xfrm>
            <a:off x="492369" y="604909"/>
            <a:ext cx="8173329" cy="5614916"/>
          </a:xfrm>
          <a:prstGeom prst="rect">
            <a:avLst/>
          </a:prstGeom>
          <a:noFill/>
          <a:ln>
            <a:noFill/>
          </a:ln>
        </p:spPr>
      </p:pic>
    </p:spTree>
    <p:extLst>
      <p:ext uri="{BB962C8B-B14F-4D97-AF65-F5344CB8AC3E}">
        <p14:creationId xmlns:p14="http://schemas.microsoft.com/office/powerpoint/2010/main" val="147909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3831321"/>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en" sz="4400" b="1" dirty="0"/>
              <a:t>Case Study:</a:t>
            </a:r>
            <a:br>
              <a:rPr lang="en" sz="4400" b="1" dirty="0"/>
            </a:br>
            <a:r>
              <a:rPr lang="fr-FR" sz="4800" b="1" dirty="0"/>
              <a:t>The HP </a:t>
            </a:r>
            <a:r>
              <a:rPr lang="fr-FR" sz="4800" b="1" dirty="0" err="1"/>
              <a:t>laserjet</a:t>
            </a:r>
            <a:r>
              <a:rPr lang="fr-FR" sz="4800" b="1" dirty="0"/>
              <a:t> </a:t>
            </a:r>
            <a:r>
              <a:rPr lang="fr-FR" sz="4800" b="1" dirty="0" err="1"/>
              <a:t>firmware</a:t>
            </a:r>
            <a:br>
              <a:rPr lang="fr-FR" sz="4800" b="1" dirty="0"/>
            </a:br>
            <a:endParaRPr lang="en-US" sz="4800" b="1" dirty="0"/>
          </a:p>
        </p:txBody>
      </p:sp>
    </p:spTree>
    <p:extLst>
      <p:ext uri="{BB962C8B-B14F-4D97-AF65-F5344CB8AC3E}">
        <p14:creationId xmlns:p14="http://schemas.microsoft.com/office/powerpoint/2010/main" val="1116094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 sz="4000" b="1" dirty="0">
                <a:solidFill>
                  <a:schemeClr val="bg1"/>
                </a:solidFill>
              </a:rPr>
              <a:t>HP laserjet firmware in 2008</a:t>
            </a:r>
            <a:endParaRPr lang="en-US" sz="3600" b="1" kern="1200" dirty="0">
              <a:solidFill>
                <a:schemeClr val="bg1"/>
              </a:solidFill>
              <a:latin typeface="+mj-lt"/>
              <a:ea typeface="+mj-ea"/>
              <a:cs typeface="+mj-cs"/>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42</a:t>
            </a:fld>
            <a:endParaRPr lang="fr-FR"/>
          </a:p>
        </p:txBody>
      </p:sp>
      <p:pic>
        <p:nvPicPr>
          <p:cNvPr id="27" name="Google Shape;259;p35">
            <a:extLst>
              <a:ext uri="{FF2B5EF4-FFF2-40B4-BE49-F238E27FC236}">
                <a16:creationId xmlns:a16="http://schemas.microsoft.com/office/drawing/2014/main" id="{4CEA7D87-A58D-4E4A-BDEF-53473211292A}"/>
              </a:ext>
            </a:extLst>
          </p:cNvPr>
          <p:cNvPicPr preferRelativeResize="0"/>
          <p:nvPr/>
        </p:nvPicPr>
        <p:blipFill>
          <a:blip r:embed="rId3">
            <a:alphaModFix/>
          </a:blip>
          <a:stretch>
            <a:fillRect/>
          </a:stretch>
        </p:blipFill>
        <p:spPr>
          <a:xfrm>
            <a:off x="324246" y="30965"/>
            <a:ext cx="8436746" cy="4696392"/>
          </a:xfrm>
          <a:prstGeom prst="rect">
            <a:avLst/>
          </a:prstGeom>
          <a:noFill/>
          <a:ln>
            <a:noFill/>
          </a:ln>
        </p:spPr>
      </p:pic>
    </p:spTree>
    <p:extLst>
      <p:ext uri="{BB962C8B-B14F-4D97-AF65-F5344CB8AC3E}">
        <p14:creationId xmlns:p14="http://schemas.microsoft.com/office/powerpoint/2010/main" val="1113705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 sz="4000" b="1" dirty="0">
                <a:solidFill>
                  <a:schemeClr val="bg1"/>
                </a:solidFill>
              </a:rPr>
              <a:t>Future Smart re-architecture</a:t>
            </a:r>
            <a:endParaRPr lang="en-US" sz="3600" b="1" kern="1200" dirty="0">
              <a:solidFill>
                <a:schemeClr val="bg1"/>
              </a:solidFill>
              <a:latin typeface="+mj-lt"/>
              <a:ea typeface="+mj-ea"/>
              <a:cs typeface="+mj-cs"/>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43</a:t>
            </a:fld>
            <a:endParaRPr lang="fr-FR"/>
          </a:p>
        </p:txBody>
      </p:sp>
      <p:sp>
        <p:nvSpPr>
          <p:cNvPr id="2" name="Rectangle 1">
            <a:extLst>
              <a:ext uri="{FF2B5EF4-FFF2-40B4-BE49-F238E27FC236}">
                <a16:creationId xmlns:a16="http://schemas.microsoft.com/office/drawing/2014/main" id="{4FCBA1FB-C004-41D6-AE3C-5038A57FED7A}"/>
              </a:ext>
            </a:extLst>
          </p:cNvPr>
          <p:cNvSpPr/>
          <p:nvPr/>
        </p:nvSpPr>
        <p:spPr>
          <a:xfrm>
            <a:off x="488757" y="1050345"/>
            <a:ext cx="8647120" cy="3067506"/>
          </a:xfrm>
          <a:prstGeom prst="rect">
            <a:avLst/>
          </a:prstGeom>
        </p:spPr>
        <p:txBody>
          <a:bodyPr wrap="square">
            <a:spAutoFit/>
          </a:bodyPr>
          <a:lstStyle/>
          <a:p>
            <a:pPr marL="514350" lvl="0" indent="-514350">
              <a:spcBef>
                <a:spcPts val="1600"/>
              </a:spcBef>
              <a:buFont typeface="+mj-lt"/>
              <a:buAutoNum type="arabicPeriod"/>
            </a:pPr>
            <a:r>
              <a:rPr lang="en-US" sz="2800" b="1" dirty="0"/>
              <a:t>Reduce hardware variation </a:t>
            </a:r>
          </a:p>
          <a:p>
            <a:pPr marL="514350" lvl="0" indent="-514350">
              <a:spcBef>
                <a:spcPts val="1600"/>
              </a:spcBef>
              <a:buFont typeface="+mj-lt"/>
              <a:buAutoNum type="arabicPeriod"/>
            </a:pPr>
            <a:r>
              <a:rPr lang="en-US" sz="2800" b="1" dirty="0"/>
              <a:t>Create a single package </a:t>
            </a:r>
          </a:p>
          <a:p>
            <a:pPr marL="514350" lvl="0" indent="-514350">
              <a:spcBef>
                <a:spcPts val="1600"/>
              </a:spcBef>
              <a:buFont typeface="+mj-lt"/>
              <a:buAutoNum type="arabicPeriod"/>
            </a:pPr>
            <a:r>
              <a:rPr lang="en-US" sz="2800" b="1" dirty="0"/>
              <a:t>Implement continuous integration </a:t>
            </a:r>
          </a:p>
          <a:p>
            <a:pPr marL="514350" lvl="0" indent="-514350">
              <a:spcBef>
                <a:spcPts val="1600"/>
              </a:spcBef>
              <a:buFont typeface="+mj-lt"/>
              <a:buAutoNum type="arabicPeriod"/>
            </a:pPr>
            <a:r>
              <a:rPr lang="en-US" sz="2800" b="1" dirty="0"/>
              <a:t>Implement comprehensive test automation</a:t>
            </a:r>
          </a:p>
          <a:p>
            <a:pPr marL="514350" lvl="0" indent="-514350">
              <a:spcBef>
                <a:spcPts val="1600"/>
              </a:spcBef>
              <a:spcAft>
                <a:spcPts val="1600"/>
              </a:spcAft>
              <a:buFont typeface="+mj-lt"/>
              <a:buAutoNum type="arabicPeriod"/>
            </a:pPr>
            <a:r>
              <a:rPr lang="en-US" sz="2800" b="1" dirty="0"/>
              <a:t>Create a simulator </a:t>
            </a:r>
          </a:p>
        </p:txBody>
      </p:sp>
    </p:spTree>
    <p:extLst>
      <p:ext uri="{BB962C8B-B14F-4D97-AF65-F5344CB8AC3E}">
        <p14:creationId xmlns:p14="http://schemas.microsoft.com/office/powerpoint/2010/main" val="3932086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 sz="4000" b="1" dirty="0">
                <a:solidFill>
                  <a:schemeClr val="bg1"/>
                </a:solidFill>
              </a:rPr>
              <a:t>Deployment pipeline</a:t>
            </a:r>
            <a:endParaRPr lang="en-US" sz="3600" b="1" kern="1200" dirty="0">
              <a:solidFill>
                <a:schemeClr val="bg1"/>
              </a:solidFill>
              <a:latin typeface="+mj-lt"/>
              <a:ea typeface="+mj-ea"/>
              <a:cs typeface="+mj-cs"/>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44</a:t>
            </a:fld>
            <a:endParaRPr lang="fr-FR"/>
          </a:p>
        </p:txBody>
      </p:sp>
      <p:pic>
        <p:nvPicPr>
          <p:cNvPr id="27" name="Google Shape;272;p37">
            <a:extLst>
              <a:ext uri="{FF2B5EF4-FFF2-40B4-BE49-F238E27FC236}">
                <a16:creationId xmlns:a16="http://schemas.microsoft.com/office/drawing/2014/main" id="{0E986514-D6B2-42B9-83DE-0A98D793B12F}"/>
              </a:ext>
            </a:extLst>
          </p:cNvPr>
          <p:cNvPicPr preferRelativeResize="0"/>
          <p:nvPr/>
        </p:nvPicPr>
        <p:blipFill>
          <a:blip r:embed="rId3">
            <a:alphaModFix/>
          </a:blip>
          <a:stretch>
            <a:fillRect/>
          </a:stretch>
        </p:blipFill>
        <p:spPr>
          <a:xfrm>
            <a:off x="456406" y="12732"/>
            <a:ext cx="8184755" cy="4742994"/>
          </a:xfrm>
          <a:prstGeom prst="rect">
            <a:avLst/>
          </a:prstGeom>
          <a:noFill/>
          <a:ln>
            <a:noFill/>
          </a:ln>
        </p:spPr>
      </p:pic>
    </p:spTree>
    <p:extLst>
      <p:ext uri="{BB962C8B-B14F-4D97-AF65-F5344CB8AC3E}">
        <p14:creationId xmlns:p14="http://schemas.microsoft.com/office/powerpoint/2010/main" val="1867693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 sz="4000" b="1" dirty="0">
                <a:solidFill>
                  <a:schemeClr val="bg1"/>
                </a:solidFill>
              </a:rPr>
              <a:t>HP laserjet firmware in 2011</a:t>
            </a:r>
            <a:endParaRPr lang="en-US" sz="3600" b="1" kern="1200" dirty="0">
              <a:solidFill>
                <a:schemeClr val="bg1"/>
              </a:solidFill>
              <a:latin typeface="+mj-lt"/>
              <a:ea typeface="+mj-ea"/>
              <a:cs typeface="+mj-cs"/>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45</a:t>
            </a:fld>
            <a:endParaRPr lang="fr-FR"/>
          </a:p>
        </p:txBody>
      </p:sp>
      <p:pic>
        <p:nvPicPr>
          <p:cNvPr id="26" name="Google Shape;279;p38">
            <a:extLst>
              <a:ext uri="{FF2B5EF4-FFF2-40B4-BE49-F238E27FC236}">
                <a16:creationId xmlns:a16="http://schemas.microsoft.com/office/drawing/2014/main" id="{4847D029-8C6A-409D-ABFF-BB141574EE09}"/>
              </a:ext>
            </a:extLst>
          </p:cNvPr>
          <p:cNvPicPr preferRelativeResize="0"/>
          <p:nvPr/>
        </p:nvPicPr>
        <p:blipFill>
          <a:blip r:embed="rId3">
            <a:alphaModFix/>
          </a:blip>
          <a:stretch>
            <a:fillRect/>
          </a:stretch>
        </p:blipFill>
        <p:spPr>
          <a:xfrm>
            <a:off x="411548" y="64766"/>
            <a:ext cx="7974417" cy="4722079"/>
          </a:xfrm>
          <a:prstGeom prst="rect">
            <a:avLst/>
          </a:prstGeom>
          <a:noFill/>
          <a:ln>
            <a:noFill/>
          </a:ln>
        </p:spPr>
      </p:pic>
    </p:spTree>
    <p:extLst>
      <p:ext uri="{BB962C8B-B14F-4D97-AF65-F5344CB8AC3E}">
        <p14:creationId xmlns:p14="http://schemas.microsoft.com/office/powerpoint/2010/main" val="3134441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 sz="4000" b="1" dirty="0">
                <a:solidFill>
                  <a:schemeClr val="bg1"/>
                </a:solidFill>
              </a:rPr>
              <a:t>The economics</a:t>
            </a:r>
            <a:endParaRPr lang="en-US" sz="3600" b="1" kern="1200" dirty="0">
              <a:solidFill>
                <a:schemeClr val="bg1"/>
              </a:solidFill>
              <a:latin typeface="+mj-lt"/>
              <a:ea typeface="+mj-ea"/>
              <a:cs typeface="+mj-cs"/>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46</a:t>
            </a:fld>
            <a:endParaRPr lang="fr-FR"/>
          </a:p>
        </p:txBody>
      </p:sp>
      <p:sp>
        <p:nvSpPr>
          <p:cNvPr id="2" name="Rectangle 1">
            <a:extLst>
              <a:ext uri="{FF2B5EF4-FFF2-40B4-BE49-F238E27FC236}">
                <a16:creationId xmlns:a16="http://schemas.microsoft.com/office/drawing/2014/main" id="{89E1CDA2-3E1C-4323-BAF3-34FAD42286F4}"/>
              </a:ext>
            </a:extLst>
          </p:cNvPr>
          <p:cNvSpPr/>
          <p:nvPr/>
        </p:nvSpPr>
        <p:spPr>
          <a:xfrm>
            <a:off x="169660" y="211959"/>
            <a:ext cx="8569723" cy="4267515"/>
          </a:xfrm>
          <a:prstGeom prst="rect">
            <a:avLst/>
          </a:prstGeom>
        </p:spPr>
        <p:txBody>
          <a:bodyPr wrap="square">
            <a:spAutoFit/>
          </a:bodyPr>
          <a:lstStyle/>
          <a:p>
            <a:pPr lvl="0">
              <a:lnSpc>
                <a:spcPct val="200000"/>
              </a:lnSpc>
            </a:pPr>
            <a:r>
              <a:rPr lang="en-US" sz="2800" b="1" dirty="0"/>
              <a:t>2008 to 2011</a:t>
            </a:r>
          </a:p>
          <a:p>
            <a:pPr lvl="0">
              <a:lnSpc>
                <a:spcPct val="200000"/>
              </a:lnSpc>
            </a:pPr>
            <a:r>
              <a:rPr lang="en-US" sz="2800" dirty="0"/>
              <a:t>• Overall development costs reduced by </a:t>
            </a:r>
            <a:r>
              <a:rPr lang="en-US" sz="2800" b="1" dirty="0"/>
              <a:t>~40%</a:t>
            </a:r>
          </a:p>
          <a:p>
            <a:pPr lvl="0">
              <a:lnSpc>
                <a:spcPct val="200000"/>
              </a:lnSpc>
            </a:pPr>
            <a:r>
              <a:rPr lang="en-US" sz="2800" dirty="0"/>
              <a:t>• Programs under development increased by </a:t>
            </a:r>
            <a:r>
              <a:rPr lang="en-US" sz="2800" b="1" dirty="0"/>
              <a:t>~140%</a:t>
            </a:r>
          </a:p>
          <a:p>
            <a:pPr lvl="0">
              <a:lnSpc>
                <a:spcPct val="200000"/>
              </a:lnSpc>
            </a:pPr>
            <a:r>
              <a:rPr lang="en-US" sz="2800" dirty="0"/>
              <a:t>• Development costs per program down </a:t>
            </a:r>
            <a:r>
              <a:rPr lang="en-US" sz="2800" b="1" dirty="0"/>
              <a:t>78%</a:t>
            </a:r>
          </a:p>
          <a:p>
            <a:pPr lvl="0">
              <a:lnSpc>
                <a:spcPct val="200000"/>
              </a:lnSpc>
            </a:pPr>
            <a:r>
              <a:rPr lang="en-US" sz="2800" dirty="0"/>
              <a:t>• Resources now driving innovation increased by </a:t>
            </a:r>
            <a:r>
              <a:rPr lang="en-US" sz="2800" b="1" dirty="0"/>
              <a:t>8X</a:t>
            </a:r>
          </a:p>
        </p:txBody>
      </p:sp>
    </p:spTree>
    <p:extLst>
      <p:ext uri="{BB962C8B-B14F-4D97-AF65-F5344CB8AC3E}">
        <p14:creationId xmlns:p14="http://schemas.microsoft.com/office/powerpoint/2010/main" val="489261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b="1" dirty="0"/>
              <a:t>Workflow in the VSM</a:t>
            </a:r>
            <a:endParaRPr lang="en-US" b="1" dirty="0"/>
          </a:p>
        </p:txBody>
      </p:sp>
    </p:spTree>
    <p:extLst>
      <p:ext uri="{BB962C8B-B14F-4D97-AF65-F5344CB8AC3E}">
        <p14:creationId xmlns:p14="http://schemas.microsoft.com/office/powerpoint/2010/main" val="2985465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52" name="Rectangle 93">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36831" y="5433096"/>
            <a:ext cx="5949754" cy="757408"/>
          </a:xfrm>
          <a:prstGeom prst="rect">
            <a:avLst/>
          </a:prstGeom>
        </p:spPr>
        <p:txBody>
          <a:bodyPr spcFirstLastPara="1" vert="horz" lIns="91440" tIns="45720" rIns="91440" bIns="45720" rtlCol="0" anchor="ctr" anchorCtr="0">
            <a:noAutofit/>
          </a:bodyPr>
          <a:lstStyle/>
          <a:p>
            <a:pPr lvl="0">
              <a:spcBef>
                <a:spcPct val="0"/>
              </a:spcBef>
              <a:buClr>
                <a:schemeClr val="dk1"/>
              </a:buClr>
              <a:buSzPts val="3300"/>
            </a:pPr>
            <a:r>
              <a:rPr lang="en-US" sz="3200" b="1" kern="1200" dirty="0">
                <a:solidFill>
                  <a:srgbClr val="FFFFFF"/>
                </a:solidFill>
                <a:latin typeface="+mj-lt"/>
                <a:ea typeface="+mj-ea"/>
                <a:cs typeface="+mj-cs"/>
              </a:rPr>
              <a:t>Agile business intelligence</a:t>
            </a:r>
            <a:br>
              <a:rPr lang="en-US" sz="3200" b="1" kern="1200" dirty="0">
                <a:solidFill>
                  <a:srgbClr val="FFFFFF"/>
                </a:solidFill>
                <a:latin typeface="+mj-lt"/>
                <a:ea typeface="+mj-ea"/>
                <a:cs typeface="+mj-cs"/>
              </a:rPr>
            </a:br>
            <a:r>
              <a:rPr lang="en-US" sz="3200" b="1" kern="1200" dirty="0">
                <a:solidFill>
                  <a:srgbClr val="FFFFFF"/>
                </a:solidFill>
                <a:latin typeface="+mj-lt"/>
                <a:ea typeface="+mj-ea"/>
                <a:cs typeface="+mj-cs"/>
              </a:rPr>
              <a:t> </a:t>
            </a:r>
          </a:p>
        </p:txBody>
      </p:sp>
      <p:pic>
        <p:nvPicPr>
          <p:cNvPr id="2" name="Picture 1">
            <a:extLst>
              <a:ext uri="{FF2B5EF4-FFF2-40B4-BE49-F238E27FC236}">
                <a16:creationId xmlns:a16="http://schemas.microsoft.com/office/drawing/2014/main" id="{896CFCA0-E5A1-48A8-9C2D-888E23C22D73}"/>
              </a:ext>
            </a:extLst>
          </p:cNvPr>
          <p:cNvPicPr>
            <a:picLocks noChangeAspect="1"/>
          </p:cNvPicPr>
          <p:nvPr/>
        </p:nvPicPr>
        <p:blipFill rotWithShape="1">
          <a:blip r:embed="rId3"/>
          <a:srcRect t="3708" r="-1" b="4295"/>
          <a:stretch/>
        </p:blipFill>
        <p:spPr>
          <a:xfrm>
            <a:off x="240030" y="320040"/>
            <a:ext cx="8661654" cy="4462272"/>
          </a:xfrm>
          <a:prstGeom prst="rect">
            <a:avLst/>
          </a:prstGeom>
        </p:spPr>
      </p:pic>
      <p:cxnSp>
        <p:nvCxnSpPr>
          <p:cNvPr id="96" name="Straight Connector 9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48</a:t>
            </a:fld>
            <a:endParaRPr lang="fr-FR"/>
          </a:p>
        </p:txBody>
      </p:sp>
      <p:sp>
        <p:nvSpPr>
          <p:cNvPr id="3" name="Rectangle 2">
            <a:extLst>
              <a:ext uri="{FF2B5EF4-FFF2-40B4-BE49-F238E27FC236}">
                <a16:creationId xmlns:a16="http://schemas.microsoft.com/office/drawing/2014/main" id="{8ABB0857-558D-43A0-9096-CFF3D87C2254}"/>
              </a:ext>
            </a:extLst>
          </p:cNvPr>
          <p:cNvSpPr/>
          <p:nvPr/>
        </p:nvSpPr>
        <p:spPr>
          <a:xfrm>
            <a:off x="6683037" y="5331808"/>
            <a:ext cx="2218647" cy="584775"/>
          </a:xfrm>
          <a:prstGeom prst="rect">
            <a:avLst/>
          </a:prstGeom>
        </p:spPr>
        <p:txBody>
          <a:bodyPr wrap="square">
            <a:spAutoFit/>
          </a:bodyPr>
          <a:lstStyle/>
          <a:p>
            <a:r>
              <a:rPr lang="en-US" sz="3200" b="1" kern="1200" dirty="0">
                <a:solidFill>
                  <a:srgbClr val="FFFFFF"/>
                </a:solidFill>
              </a:rPr>
              <a:t>The flow</a:t>
            </a:r>
            <a:endParaRPr lang="fr-FR" sz="3200" dirty="0"/>
          </a:p>
        </p:txBody>
      </p:sp>
    </p:spTree>
    <p:extLst>
      <p:ext uri="{BB962C8B-B14F-4D97-AF65-F5344CB8AC3E}">
        <p14:creationId xmlns:p14="http://schemas.microsoft.com/office/powerpoint/2010/main" val="46907680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52" name="Rectangle 93">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36831" y="5433096"/>
            <a:ext cx="5949754" cy="757408"/>
          </a:xfrm>
          <a:prstGeom prst="rect">
            <a:avLst/>
          </a:prstGeom>
        </p:spPr>
        <p:txBody>
          <a:bodyPr spcFirstLastPara="1" vert="horz" lIns="91440" tIns="45720" rIns="91440" bIns="45720" rtlCol="0" anchor="ctr" anchorCtr="0">
            <a:noAutofit/>
          </a:bodyPr>
          <a:lstStyle/>
          <a:p>
            <a:pPr lvl="0">
              <a:spcBef>
                <a:spcPct val="0"/>
              </a:spcBef>
              <a:buClr>
                <a:schemeClr val="dk1"/>
              </a:buClr>
              <a:buSzPts val="3300"/>
            </a:pPr>
            <a:r>
              <a:rPr lang="en-US" sz="3200" b="1" kern="1200" dirty="0">
                <a:solidFill>
                  <a:srgbClr val="FFFFFF"/>
                </a:solidFill>
                <a:latin typeface="+mj-lt"/>
                <a:ea typeface="+mj-ea"/>
                <a:cs typeface="+mj-cs"/>
              </a:rPr>
              <a:t>Agile business intelligence</a:t>
            </a:r>
            <a:br>
              <a:rPr lang="en-US" sz="3200" b="1" kern="1200" dirty="0">
                <a:solidFill>
                  <a:srgbClr val="FFFFFF"/>
                </a:solidFill>
                <a:latin typeface="+mj-lt"/>
                <a:ea typeface="+mj-ea"/>
                <a:cs typeface="+mj-cs"/>
              </a:rPr>
            </a:br>
            <a:r>
              <a:rPr lang="en-US" sz="3200" b="1" kern="1200" dirty="0">
                <a:solidFill>
                  <a:srgbClr val="FFFFFF"/>
                </a:solidFill>
                <a:latin typeface="+mj-lt"/>
                <a:ea typeface="+mj-ea"/>
                <a:cs typeface="+mj-cs"/>
              </a:rPr>
              <a:t> </a:t>
            </a:r>
          </a:p>
        </p:txBody>
      </p:sp>
      <p:cxnSp>
        <p:nvCxnSpPr>
          <p:cNvPr id="96" name="Straight Connector 9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49</a:t>
            </a:fld>
            <a:endParaRPr lang="fr-FR"/>
          </a:p>
        </p:txBody>
      </p:sp>
      <p:sp>
        <p:nvSpPr>
          <p:cNvPr id="3" name="Rectangle 2">
            <a:extLst>
              <a:ext uri="{FF2B5EF4-FFF2-40B4-BE49-F238E27FC236}">
                <a16:creationId xmlns:a16="http://schemas.microsoft.com/office/drawing/2014/main" id="{8ABB0857-558D-43A0-9096-CFF3D87C2254}"/>
              </a:ext>
            </a:extLst>
          </p:cNvPr>
          <p:cNvSpPr/>
          <p:nvPr/>
        </p:nvSpPr>
        <p:spPr>
          <a:xfrm>
            <a:off x="6683037" y="5331808"/>
            <a:ext cx="2218647" cy="584775"/>
          </a:xfrm>
          <a:prstGeom prst="rect">
            <a:avLst/>
          </a:prstGeom>
        </p:spPr>
        <p:txBody>
          <a:bodyPr wrap="square">
            <a:spAutoFit/>
          </a:bodyPr>
          <a:lstStyle/>
          <a:p>
            <a:r>
              <a:rPr lang="en-US" sz="3200" b="1" kern="1200" dirty="0">
                <a:solidFill>
                  <a:srgbClr val="FFFFFF"/>
                </a:solidFill>
              </a:rPr>
              <a:t>The flow</a:t>
            </a:r>
            <a:endParaRPr lang="fr-FR" sz="3200" dirty="0"/>
          </a:p>
        </p:txBody>
      </p:sp>
      <p:pic>
        <p:nvPicPr>
          <p:cNvPr id="4" name="Picture 3">
            <a:extLst>
              <a:ext uri="{FF2B5EF4-FFF2-40B4-BE49-F238E27FC236}">
                <a16:creationId xmlns:a16="http://schemas.microsoft.com/office/drawing/2014/main" id="{E3021D87-F6A1-4FA3-82D2-E11870CF6354}"/>
              </a:ext>
            </a:extLst>
          </p:cNvPr>
          <p:cNvPicPr>
            <a:picLocks noChangeAspect="1"/>
          </p:cNvPicPr>
          <p:nvPr/>
        </p:nvPicPr>
        <p:blipFill>
          <a:blip r:embed="rId3"/>
          <a:stretch>
            <a:fillRect/>
          </a:stretch>
        </p:blipFill>
        <p:spPr>
          <a:xfrm>
            <a:off x="240151" y="320041"/>
            <a:ext cx="8661533" cy="4500782"/>
          </a:xfrm>
          <a:prstGeom prst="rect">
            <a:avLst/>
          </a:prstGeom>
        </p:spPr>
      </p:pic>
    </p:spTree>
    <p:extLst>
      <p:ext uri="{BB962C8B-B14F-4D97-AF65-F5344CB8AC3E}">
        <p14:creationId xmlns:p14="http://schemas.microsoft.com/office/powerpoint/2010/main" val="17392196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fr-FR" sz="4000" b="1" dirty="0">
                <a:solidFill>
                  <a:schemeClr val="bg1"/>
                </a:solidFill>
              </a:rPr>
              <a:t>Digital Transformation </a:t>
            </a:r>
            <a:r>
              <a:rPr lang="fr-FR" sz="4000" b="1" dirty="0" err="1">
                <a:solidFill>
                  <a:schemeClr val="bg1"/>
                </a:solidFill>
              </a:rPr>
              <a:t>requires</a:t>
            </a:r>
            <a:r>
              <a:rPr lang="fr-FR" sz="4000" b="1" dirty="0">
                <a:solidFill>
                  <a:schemeClr val="bg1"/>
                </a:solidFill>
              </a:rPr>
              <a:t> Customer-</a:t>
            </a:r>
            <a:r>
              <a:rPr lang="fr-FR" sz="4000" b="1" dirty="0" err="1">
                <a:solidFill>
                  <a:schemeClr val="bg1"/>
                </a:solidFill>
              </a:rPr>
              <a:t>obsessed</a:t>
            </a:r>
            <a:r>
              <a:rPr lang="fr-FR" sz="4000" b="1" dirty="0">
                <a:solidFill>
                  <a:schemeClr val="bg1"/>
                </a:solidFill>
              </a:rPr>
              <a:t> DNA</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a:t>
            </a:fld>
            <a:endParaRPr lang="fr-FR"/>
          </a:p>
        </p:txBody>
      </p:sp>
      <p:pic>
        <p:nvPicPr>
          <p:cNvPr id="7" name="Picture 6">
            <a:extLst>
              <a:ext uri="{FF2B5EF4-FFF2-40B4-BE49-F238E27FC236}">
                <a16:creationId xmlns:a16="http://schemas.microsoft.com/office/drawing/2014/main" id="{F1F85E33-D6DF-44A4-A81F-E6DAC0DD8145}"/>
              </a:ext>
            </a:extLst>
          </p:cNvPr>
          <p:cNvPicPr>
            <a:picLocks noChangeAspect="1"/>
          </p:cNvPicPr>
          <p:nvPr/>
        </p:nvPicPr>
        <p:blipFill>
          <a:blip r:embed="rId3"/>
          <a:stretch>
            <a:fillRect/>
          </a:stretch>
        </p:blipFill>
        <p:spPr>
          <a:xfrm>
            <a:off x="83563" y="120197"/>
            <a:ext cx="8898850" cy="4565804"/>
          </a:xfrm>
          <a:prstGeom prst="rect">
            <a:avLst/>
          </a:prstGeom>
        </p:spPr>
      </p:pic>
    </p:spTree>
    <p:extLst>
      <p:ext uri="{BB962C8B-B14F-4D97-AF65-F5344CB8AC3E}">
        <p14:creationId xmlns:p14="http://schemas.microsoft.com/office/powerpoint/2010/main" val="3087101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000" b="1" kern="1200" dirty="0">
                <a:solidFill>
                  <a:schemeClr val="bg1"/>
                </a:solidFill>
                <a:latin typeface="+mj-lt"/>
                <a:ea typeface="+mj-ea"/>
                <a:cs typeface="+mj-cs"/>
              </a:rPr>
              <a:t>Agile business intelligence: The flow</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6EBA3958-9EDE-451C-9A00-20478620F104}"/>
              </a:ext>
            </a:extLst>
          </p:cNvPr>
          <p:cNvPicPr>
            <a:picLocks noChangeAspect="1"/>
          </p:cNvPicPr>
          <p:nvPr/>
        </p:nvPicPr>
        <p:blipFill>
          <a:blip r:embed="rId3"/>
          <a:stretch>
            <a:fillRect/>
          </a:stretch>
        </p:blipFill>
        <p:spPr>
          <a:xfrm>
            <a:off x="482600" y="778858"/>
            <a:ext cx="8185545" cy="3560711"/>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50</a:t>
            </a:fld>
            <a:endParaRPr lang="fr-FR"/>
          </a:p>
        </p:txBody>
      </p:sp>
    </p:spTree>
    <p:extLst>
      <p:ext uri="{BB962C8B-B14F-4D97-AF65-F5344CB8AC3E}">
        <p14:creationId xmlns:p14="http://schemas.microsoft.com/office/powerpoint/2010/main" val="1772030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930816" y="317087"/>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Value stream mapping?</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51</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930815" y="3009037"/>
            <a:ext cx="4098659" cy="1754326"/>
          </a:xfrm>
          <a:prstGeom prst="rect">
            <a:avLst/>
          </a:prstGeom>
        </p:spPr>
        <p:txBody>
          <a:bodyPr wrap="square">
            <a:spAutoFit/>
          </a:bodyPr>
          <a:lstStyle/>
          <a:p>
            <a:pPr>
              <a:spcAft>
                <a:spcPts val="600"/>
              </a:spcAft>
            </a:pPr>
            <a:r>
              <a:rPr lang="en-US" sz="3600" b="1" dirty="0"/>
              <a:t>Defines the ‘as-is’ steps &amp; roles for each task</a:t>
            </a:r>
            <a:endParaRPr lang="fr-FR" sz="3600" b="1" dirty="0"/>
          </a:p>
        </p:txBody>
      </p:sp>
    </p:spTree>
    <p:extLst>
      <p:ext uri="{BB962C8B-B14F-4D97-AF65-F5344CB8AC3E}">
        <p14:creationId xmlns:p14="http://schemas.microsoft.com/office/powerpoint/2010/main" val="26143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930816" y="317087"/>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Value add (VA)?</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52</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930815" y="3009037"/>
            <a:ext cx="4098659" cy="1754326"/>
          </a:xfrm>
          <a:prstGeom prst="rect">
            <a:avLst/>
          </a:prstGeom>
        </p:spPr>
        <p:txBody>
          <a:bodyPr wrap="square">
            <a:spAutoFit/>
          </a:bodyPr>
          <a:lstStyle/>
          <a:p>
            <a:pPr>
              <a:spcAft>
                <a:spcPts val="600"/>
              </a:spcAft>
            </a:pPr>
            <a:r>
              <a:rPr lang="en-US" sz="3600" b="1" dirty="0"/>
              <a:t>Time spent on outcomes for the customer</a:t>
            </a:r>
            <a:endParaRPr lang="fr-FR" sz="3600" b="1" dirty="0"/>
          </a:p>
        </p:txBody>
      </p:sp>
    </p:spTree>
    <p:extLst>
      <p:ext uri="{BB962C8B-B14F-4D97-AF65-F5344CB8AC3E}">
        <p14:creationId xmlns:p14="http://schemas.microsoft.com/office/powerpoint/2010/main" val="90390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930816" y="317087"/>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Non-value add (NVA)?</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53</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930815" y="3009037"/>
            <a:ext cx="4098659" cy="1200329"/>
          </a:xfrm>
          <a:prstGeom prst="rect">
            <a:avLst/>
          </a:prstGeom>
        </p:spPr>
        <p:txBody>
          <a:bodyPr wrap="square">
            <a:spAutoFit/>
          </a:bodyPr>
          <a:lstStyle/>
          <a:p>
            <a:pPr>
              <a:spcAft>
                <a:spcPts val="600"/>
              </a:spcAft>
            </a:pPr>
            <a:r>
              <a:rPr lang="en-US" sz="3600" b="1" dirty="0"/>
              <a:t>Time spent between steps</a:t>
            </a:r>
            <a:endParaRPr lang="fr-FR" sz="3600" b="1" dirty="0"/>
          </a:p>
        </p:txBody>
      </p:sp>
    </p:spTree>
    <p:extLst>
      <p:ext uri="{BB962C8B-B14F-4D97-AF65-F5344CB8AC3E}">
        <p14:creationId xmlns:p14="http://schemas.microsoft.com/office/powerpoint/2010/main" val="210846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rPr>
              <a:t>Example</a:t>
            </a:r>
            <a:endParaRPr lang="en-US" sz="3500" b="1" kern="1200" dirty="0">
              <a:solidFill>
                <a:schemeClr val="bg1"/>
              </a:solidFill>
              <a:latin typeface="+mj-lt"/>
              <a:ea typeface="+mj-ea"/>
              <a:cs typeface="+mj-cs"/>
            </a:endParaRP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54</a:t>
            </a:fld>
            <a:endParaRPr lang="fr-FR"/>
          </a:p>
        </p:txBody>
      </p:sp>
      <p:pic>
        <p:nvPicPr>
          <p:cNvPr id="54" name="Picture 53">
            <a:extLst>
              <a:ext uri="{FF2B5EF4-FFF2-40B4-BE49-F238E27FC236}">
                <a16:creationId xmlns:a16="http://schemas.microsoft.com/office/drawing/2014/main" id="{3ED8F71B-ADE6-431E-B199-867890DA75F1}"/>
              </a:ext>
            </a:extLst>
          </p:cNvPr>
          <p:cNvPicPr>
            <a:picLocks noChangeAspect="1"/>
          </p:cNvPicPr>
          <p:nvPr/>
        </p:nvPicPr>
        <p:blipFill>
          <a:blip r:embed="rId3"/>
          <a:stretch>
            <a:fillRect/>
          </a:stretch>
        </p:blipFill>
        <p:spPr>
          <a:xfrm>
            <a:off x="534281" y="585442"/>
            <a:ext cx="8093843" cy="3884091"/>
          </a:xfrm>
          <a:prstGeom prst="rect">
            <a:avLst/>
          </a:prstGeom>
        </p:spPr>
      </p:pic>
    </p:spTree>
    <p:extLst>
      <p:ext uri="{BB962C8B-B14F-4D97-AF65-F5344CB8AC3E}">
        <p14:creationId xmlns:p14="http://schemas.microsoft.com/office/powerpoint/2010/main" val="849549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Steps</a:t>
            </a:r>
          </a:p>
        </p:txBody>
      </p:sp>
      <p:pic>
        <p:nvPicPr>
          <p:cNvPr id="2" name="Picture 1">
            <a:extLst>
              <a:ext uri="{FF2B5EF4-FFF2-40B4-BE49-F238E27FC236}">
                <a16:creationId xmlns:a16="http://schemas.microsoft.com/office/drawing/2014/main" id="{F53241D2-27CB-4961-86DD-DD667BD81D7C}"/>
              </a:ext>
            </a:extLst>
          </p:cNvPr>
          <p:cNvPicPr>
            <a:picLocks noChangeAspect="1"/>
          </p:cNvPicPr>
          <p:nvPr/>
        </p:nvPicPr>
        <p:blipFill>
          <a:blip r:embed="rId3"/>
          <a:stretch>
            <a:fillRect/>
          </a:stretch>
        </p:blipFill>
        <p:spPr>
          <a:xfrm>
            <a:off x="-1" y="1704945"/>
            <a:ext cx="9098989" cy="4822464"/>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55</a:t>
            </a:fld>
            <a:endParaRPr lang="fr-FR"/>
          </a:p>
        </p:txBody>
      </p:sp>
    </p:spTree>
    <p:extLst>
      <p:ext uri="{BB962C8B-B14F-4D97-AF65-F5344CB8AC3E}">
        <p14:creationId xmlns:p14="http://schemas.microsoft.com/office/powerpoint/2010/main" val="1856780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Steps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56</a:t>
            </a:fld>
            <a:endParaRPr lang="fr-FR"/>
          </a:p>
        </p:txBody>
      </p:sp>
      <p:pic>
        <p:nvPicPr>
          <p:cNvPr id="3" name="Picture 2">
            <a:extLst>
              <a:ext uri="{FF2B5EF4-FFF2-40B4-BE49-F238E27FC236}">
                <a16:creationId xmlns:a16="http://schemas.microsoft.com/office/drawing/2014/main" id="{478CFD2F-5CBF-4303-A4C6-2A4ECC9E86DE}"/>
              </a:ext>
            </a:extLst>
          </p:cNvPr>
          <p:cNvPicPr>
            <a:picLocks noChangeAspect="1"/>
          </p:cNvPicPr>
          <p:nvPr/>
        </p:nvPicPr>
        <p:blipFill>
          <a:blip r:embed="rId3"/>
          <a:stretch>
            <a:fillRect/>
          </a:stretch>
        </p:blipFill>
        <p:spPr>
          <a:xfrm>
            <a:off x="0" y="1853640"/>
            <a:ext cx="9144000" cy="4867835"/>
          </a:xfrm>
          <a:prstGeom prst="rect">
            <a:avLst/>
          </a:prstGeom>
        </p:spPr>
      </p:pic>
    </p:spTree>
    <p:extLst>
      <p:ext uri="{BB962C8B-B14F-4D97-AF65-F5344CB8AC3E}">
        <p14:creationId xmlns:p14="http://schemas.microsoft.com/office/powerpoint/2010/main" val="115449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3200" b="1" kern="1200" dirty="0">
                <a:solidFill>
                  <a:schemeClr val="bg1"/>
                </a:solidFill>
                <a:latin typeface="+mj-lt"/>
                <a:ea typeface="+mj-ea"/>
                <a:cs typeface="+mj-cs"/>
              </a:rPr>
              <a:t>Identify, isolate and define the process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A2D222DA-43C2-40FE-997B-7ED30B0B8A30}"/>
              </a:ext>
            </a:extLst>
          </p:cNvPr>
          <p:cNvPicPr>
            <a:picLocks noChangeAspect="1"/>
          </p:cNvPicPr>
          <p:nvPr/>
        </p:nvPicPr>
        <p:blipFill>
          <a:blip r:embed="rId3"/>
          <a:stretch>
            <a:fillRect/>
          </a:stretch>
        </p:blipFill>
        <p:spPr>
          <a:xfrm>
            <a:off x="2776" y="723317"/>
            <a:ext cx="9088414" cy="3339990"/>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57</a:t>
            </a:fld>
            <a:endParaRPr lang="fr-FR"/>
          </a:p>
        </p:txBody>
      </p:sp>
    </p:spTree>
    <p:extLst>
      <p:ext uri="{BB962C8B-B14F-4D97-AF65-F5344CB8AC3E}">
        <p14:creationId xmlns:p14="http://schemas.microsoft.com/office/powerpoint/2010/main" val="263197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200" b="1" kern="1200" dirty="0">
                <a:solidFill>
                  <a:schemeClr val="bg1"/>
                </a:solidFill>
                <a:latin typeface="+mj-lt"/>
                <a:ea typeface="+mj-ea"/>
                <a:cs typeface="+mj-cs"/>
              </a:rPr>
              <a:t>Measure the average VA and NVA</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58</a:t>
            </a:fld>
            <a:endParaRPr lang="fr-FR"/>
          </a:p>
        </p:txBody>
      </p:sp>
      <p:pic>
        <p:nvPicPr>
          <p:cNvPr id="3" name="Picture 2">
            <a:extLst>
              <a:ext uri="{FF2B5EF4-FFF2-40B4-BE49-F238E27FC236}">
                <a16:creationId xmlns:a16="http://schemas.microsoft.com/office/drawing/2014/main" id="{59B7B7B8-1DA3-412A-8B0A-255F6EF523EB}"/>
              </a:ext>
            </a:extLst>
          </p:cNvPr>
          <p:cNvPicPr>
            <a:picLocks noChangeAspect="1"/>
          </p:cNvPicPr>
          <p:nvPr/>
        </p:nvPicPr>
        <p:blipFill>
          <a:blip r:embed="rId3"/>
          <a:stretch>
            <a:fillRect/>
          </a:stretch>
        </p:blipFill>
        <p:spPr>
          <a:xfrm>
            <a:off x="0" y="200757"/>
            <a:ext cx="9144000" cy="4121906"/>
          </a:xfrm>
          <a:prstGeom prst="rect">
            <a:avLst/>
          </a:prstGeom>
        </p:spPr>
      </p:pic>
    </p:spTree>
    <p:extLst>
      <p:ext uri="{BB962C8B-B14F-4D97-AF65-F5344CB8AC3E}">
        <p14:creationId xmlns:p14="http://schemas.microsoft.com/office/powerpoint/2010/main" val="1277866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9370" y="5564458"/>
            <a:ext cx="8984856"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3200" b="1" kern="1200" dirty="0">
                <a:solidFill>
                  <a:schemeClr val="bg1"/>
                </a:solidFill>
                <a:latin typeface="+mj-lt"/>
                <a:ea typeface="+mj-ea"/>
                <a:cs typeface="+mj-cs"/>
              </a:rPr>
              <a:t>Calculate</a:t>
            </a:r>
            <a:br>
              <a:rPr lang="en-US" sz="3200" b="1" kern="1200" dirty="0">
                <a:solidFill>
                  <a:schemeClr val="bg1"/>
                </a:solidFill>
                <a:latin typeface="+mj-lt"/>
                <a:ea typeface="+mj-ea"/>
                <a:cs typeface="+mj-cs"/>
              </a:rPr>
            </a:br>
            <a:br>
              <a:rPr lang="en-US" sz="3200" b="1" kern="1200" dirty="0">
                <a:solidFill>
                  <a:schemeClr val="bg1"/>
                </a:solidFill>
                <a:latin typeface="+mj-lt"/>
                <a:ea typeface="+mj-ea"/>
                <a:cs typeface="+mj-cs"/>
              </a:rPr>
            </a:br>
            <a:r>
              <a:rPr lang="en-US" sz="3200" b="1" kern="1200" dirty="0">
                <a:solidFill>
                  <a:schemeClr val="bg1"/>
                </a:solidFill>
                <a:latin typeface="+mj-lt"/>
                <a:ea typeface="+mj-ea"/>
                <a:cs typeface="+mj-cs"/>
              </a:rPr>
              <a:t> process efficiency = (VA / VA + NVA)</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59</a:t>
            </a:fld>
            <a:endParaRPr lang="fr-FR"/>
          </a:p>
        </p:txBody>
      </p:sp>
      <p:pic>
        <p:nvPicPr>
          <p:cNvPr id="2" name="Picture 1">
            <a:extLst>
              <a:ext uri="{FF2B5EF4-FFF2-40B4-BE49-F238E27FC236}">
                <a16:creationId xmlns:a16="http://schemas.microsoft.com/office/drawing/2014/main" id="{8F5981EC-46A0-4958-B4C7-AF833E25ABD3}"/>
              </a:ext>
            </a:extLst>
          </p:cNvPr>
          <p:cNvPicPr>
            <a:picLocks noChangeAspect="1"/>
          </p:cNvPicPr>
          <p:nvPr/>
        </p:nvPicPr>
        <p:blipFill>
          <a:blip r:embed="rId3"/>
          <a:stretch>
            <a:fillRect/>
          </a:stretch>
        </p:blipFill>
        <p:spPr>
          <a:xfrm>
            <a:off x="0" y="500350"/>
            <a:ext cx="9144000" cy="3893168"/>
          </a:xfrm>
          <a:prstGeom prst="rect">
            <a:avLst/>
          </a:prstGeom>
        </p:spPr>
      </p:pic>
    </p:spTree>
    <p:extLst>
      <p:ext uri="{BB962C8B-B14F-4D97-AF65-F5344CB8AC3E}">
        <p14:creationId xmlns:p14="http://schemas.microsoft.com/office/powerpoint/2010/main" val="4245598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B3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DAEB50-C781-4B05-BFF8-B8761254F9D1}"/>
              </a:ext>
            </a:extLst>
          </p:cNvPr>
          <p:cNvPicPr>
            <a:picLocks noChangeAspect="1"/>
          </p:cNvPicPr>
          <p:nvPr/>
        </p:nvPicPr>
        <p:blipFill>
          <a:blip r:embed="rId3"/>
          <a:stretch>
            <a:fillRect/>
          </a:stretch>
        </p:blipFill>
        <p:spPr>
          <a:xfrm>
            <a:off x="362856" y="979714"/>
            <a:ext cx="8443686" cy="4749573"/>
          </a:xfrm>
          <a:prstGeom prst="rect">
            <a:avLst/>
          </a:prstGeom>
        </p:spPr>
      </p:pic>
    </p:spTree>
    <p:extLst>
      <p:ext uri="{BB962C8B-B14F-4D97-AF65-F5344CB8AC3E}">
        <p14:creationId xmlns:p14="http://schemas.microsoft.com/office/powerpoint/2010/main" val="41888020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60</a:t>
            </a:fld>
            <a:endParaRPr lang="fr-FR"/>
          </a:p>
        </p:txBody>
      </p:sp>
      <p:pic>
        <p:nvPicPr>
          <p:cNvPr id="3" name="Picture 2">
            <a:extLst>
              <a:ext uri="{FF2B5EF4-FFF2-40B4-BE49-F238E27FC236}">
                <a16:creationId xmlns:a16="http://schemas.microsoft.com/office/drawing/2014/main" id="{BCDC3E00-8FD8-455D-9FDA-52D791FD333E}"/>
              </a:ext>
            </a:extLst>
          </p:cNvPr>
          <p:cNvPicPr>
            <a:picLocks noChangeAspect="1"/>
          </p:cNvPicPr>
          <p:nvPr/>
        </p:nvPicPr>
        <p:blipFill>
          <a:blip r:embed="rId3"/>
          <a:stretch>
            <a:fillRect/>
          </a:stretch>
        </p:blipFill>
        <p:spPr>
          <a:xfrm>
            <a:off x="0" y="0"/>
            <a:ext cx="9200930" cy="5111627"/>
          </a:xfrm>
          <a:prstGeom prst="rect">
            <a:avLst/>
          </a:prstGeom>
        </p:spPr>
      </p:pic>
    </p:spTree>
    <p:extLst>
      <p:ext uri="{BB962C8B-B14F-4D97-AF65-F5344CB8AC3E}">
        <p14:creationId xmlns:p14="http://schemas.microsoft.com/office/powerpoint/2010/main" val="4025375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61</a:t>
            </a:fld>
            <a:endParaRPr lang="fr-FR"/>
          </a:p>
        </p:txBody>
      </p:sp>
      <p:pic>
        <p:nvPicPr>
          <p:cNvPr id="2" name="Picture 1">
            <a:extLst>
              <a:ext uri="{FF2B5EF4-FFF2-40B4-BE49-F238E27FC236}">
                <a16:creationId xmlns:a16="http://schemas.microsoft.com/office/drawing/2014/main" id="{C0DBAC55-6CCD-4EC6-AA65-5FA0DE4D26CC}"/>
              </a:ext>
            </a:extLst>
          </p:cNvPr>
          <p:cNvPicPr>
            <a:picLocks noChangeAspect="1"/>
          </p:cNvPicPr>
          <p:nvPr/>
        </p:nvPicPr>
        <p:blipFill>
          <a:blip r:embed="rId3"/>
          <a:stretch>
            <a:fillRect/>
          </a:stretch>
        </p:blipFill>
        <p:spPr>
          <a:xfrm>
            <a:off x="0" y="241862"/>
            <a:ext cx="9144000" cy="4996575"/>
          </a:xfrm>
          <a:prstGeom prst="rect">
            <a:avLst/>
          </a:prstGeom>
        </p:spPr>
      </p:pic>
    </p:spTree>
    <p:extLst>
      <p:ext uri="{BB962C8B-B14F-4D97-AF65-F5344CB8AC3E}">
        <p14:creationId xmlns:p14="http://schemas.microsoft.com/office/powerpoint/2010/main" val="4242564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B538A7B5-B32D-421E-B110-AB5B1A7CC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14D36999-26F8-45E4-AB41-D485D0B0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40012"/>
            <a:ext cx="9143999" cy="28033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a:extLst>
              <a:ext uri="{FF2B5EF4-FFF2-40B4-BE49-F238E27FC236}">
                <a16:creationId xmlns:a16="http://schemas.microsoft.com/office/drawing/2014/main" id="{30F8DA27-CE91-4AEB-B854-6F06B5485E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3563" r="8214" b="45501"/>
          <a:stretch/>
        </p:blipFill>
        <p:spPr>
          <a:xfrm flipV="1">
            <a:off x="0" y="2404067"/>
            <a:ext cx="9144000" cy="2539327"/>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Rectangle 1">
            <a:extLst>
              <a:ext uri="{FF2B5EF4-FFF2-40B4-BE49-F238E27FC236}">
                <a16:creationId xmlns:a16="http://schemas.microsoft.com/office/drawing/2014/main" id="{70D492D0-D388-4E2C-B95F-828FFE82C8E6}"/>
              </a:ext>
            </a:extLst>
          </p:cNvPr>
          <p:cNvSpPr/>
          <p:nvPr/>
        </p:nvSpPr>
        <p:spPr>
          <a:xfrm>
            <a:off x="566928" y="4494130"/>
            <a:ext cx="7980565" cy="7758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b="1" kern="1200">
                <a:solidFill>
                  <a:srgbClr val="FFFFFF"/>
                </a:solidFill>
                <a:latin typeface="+mj-lt"/>
                <a:ea typeface="+mj-ea"/>
                <a:cs typeface="+mj-cs"/>
              </a:rPr>
              <a:t>If your efficiency was 100%, how many “x” could you do simultaneously?</a:t>
            </a:r>
          </a:p>
        </p:txBody>
      </p:sp>
      <p:pic>
        <p:nvPicPr>
          <p:cNvPr id="166" name="Picture 165">
            <a:extLst>
              <a:ext uri="{FF2B5EF4-FFF2-40B4-BE49-F238E27FC236}">
                <a16:creationId xmlns:a16="http://schemas.microsoft.com/office/drawing/2014/main" id="{F7AF4E20-3DDE-4998-96BE-44EE182540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6237"/>
          <a:stretch/>
        </p:blipFill>
        <p:spPr>
          <a:xfrm flipV="1">
            <a:off x="0" y="5616534"/>
            <a:ext cx="9143999" cy="1129775"/>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pic>
        <p:nvPicPr>
          <p:cNvPr id="3" name="Picture 2">
            <a:extLst>
              <a:ext uri="{FF2B5EF4-FFF2-40B4-BE49-F238E27FC236}">
                <a16:creationId xmlns:a16="http://schemas.microsoft.com/office/drawing/2014/main" id="{3B349D0E-4878-42D2-8A10-AF9E5787DE6D}"/>
              </a:ext>
            </a:extLst>
          </p:cNvPr>
          <p:cNvPicPr>
            <a:picLocks noChangeAspect="1"/>
          </p:cNvPicPr>
          <p:nvPr/>
        </p:nvPicPr>
        <p:blipFill>
          <a:blip r:embed="rId4"/>
          <a:stretch>
            <a:fillRect/>
          </a:stretch>
        </p:blipFill>
        <p:spPr>
          <a:xfrm>
            <a:off x="8014" y="1091380"/>
            <a:ext cx="9135986" cy="1256197"/>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62</a:t>
            </a:fld>
            <a:endParaRPr lang="fr-FR"/>
          </a:p>
        </p:txBody>
      </p:sp>
      <p:sp>
        <p:nvSpPr>
          <p:cNvPr id="4" name="Oval 3">
            <a:extLst>
              <a:ext uri="{FF2B5EF4-FFF2-40B4-BE49-F238E27FC236}">
                <a16:creationId xmlns:a16="http://schemas.microsoft.com/office/drawing/2014/main" id="{784F017E-9100-4E91-9EC5-25AF3BD04D86}"/>
              </a:ext>
            </a:extLst>
          </p:cNvPr>
          <p:cNvSpPr/>
          <p:nvPr/>
        </p:nvSpPr>
        <p:spPr>
          <a:xfrm>
            <a:off x="0" y="1130601"/>
            <a:ext cx="1294229" cy="48555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8A1D2A63-F860-4B42-8241-485151C9E7DC}"/>
              </a:ext>
            </a:extLst>
          </p:cNvPr>
          <p:cNvSpPr/>
          <p:nvPr/>
        </p:nvSpPr>
        <p:spPr>
          <a:xfrm>
            <a:off x="876594" y="2798747"/>
            <a:ext cx="7638756"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fr-FR" sz="3200" b="1" dirty="0"/>
              <a:t>Min </a:t>
            </a:r>
            <a:r>
              <a:rPr lang="fr-FR" sz="3200" b="1" dirty="0" err="1"/>
              <a:t>throughput</a:t>
            </a:r>
            <a:r>
              <a:rPr lang="fr-FR" sz="3200" b="1" dirty="0"/>
              <a:t> </a:t>
            </a:r>
            <a:r>
              <a:rPr lang="fr-FR" sz="3200" b="1" dirty="0" err="1"/>
              <a:t>is</a:t>
            </a:r>
            <a:r>
              <a:rPr lang="fr-FR" sz="3200" b="1" dirty="0"/>
              <a:t> </a:t>
            </a:r>
            <a:r>
              <a:rPr lang="fr-FR" sz="3200" b="1" dirty="0" err="1"/>
              <a:t>usually</a:t>
            </a:r>
            <a:r>
              <a:rPr lang="fr-FR" sz="3200" b="1" dirty="0"/>
              <a:t> = team size</a:t>
            </a:r>
          </a:p>
        </p:txBody>
      </p:sp>
    </p:spTree>
    <p:extLst>
      <p:ext uri="{BB962C8B-B14F-4D97-AF65-F5344CB8AC3E}">
        <p14:creationId xmlns:p14="http://schemas.microsoft.com/office/powerpoint/2010/main" val="2650721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B538A7B5-B32D-421E-B110-AB5B1A7CC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14D36999-26F8-45E4-AB41-D485D0B0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40012"/>
            <a:ext cx="9143999" cy="28033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a:extLst>
              <a:ext uri="{FF2B5EF4-FFF2-40B4-BE49-F238E27FC236}">
                <a16:creationId xmlns:a16="http://schemas.microsoft.com/office/drawing/2014/main" id="{30F8DA27-CE91-4AEB-B854-6F06B5485E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3563" r="8214" b="45501"/>
          <a:stretch/>
        </p:blipFill>
        <p:spPr>
          <a:xfrm flipV="1">
            <a:off x="0" y="2404067"/>
            <a:ext cx="9144000" cy="2539327"/>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Rectangle 1">
            <a:extLst>
              <a:ext uri="{FF2B5EF4-FFF2-40B4-BE49-F238E27FC236}">
                <a16:creationId xmlns:a16="http://schemas.microsoft.com/office/drawing/2014/main" id="{70D492D0-D388-4E2C-B95F-828FFE82C8E6}"/>
              </a:ext>
            </a:extLst>
          </p:cNvPr>
          <p:cNvSpPr/>
          <p:nvPr/>
        </p:nvSpPr>
        <p:spPr>
          <a:xfrm>
            <a:off x="566928" y="4494130"/>
            <a:ext cx="7980565" cy="7758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kern="1200" dirty="0">
                <a:solidFill>
                  <a:srgbClr val="FFFFFF"/>
                </a:solidFill>
                <a:latin typeface="+mj-lt"/>
                <a:ea typeface="+mj-ea"/>
                <a:cs typeface="+mj-cs"/>
              </a:rPr>
              <a:t>What is your total WIP?</a:t>
            </a:r>
          </a:p>
        </p:txBody>
      </p:sp>
      <p:pic>
        <p:nvPicPr>
          <p:cNvPr id="166" name="Picture 165">
            <a:extLst>
              <a:ext uri="{FF2B5EF4-FFF2-40B4-BE49-F238E27FC236}">
                <a16:creationId xmlns:a16="http://schemas.microsoft.com/office/drawing/2014/main" id="{F7AF4E20-3DDE-4998-96BE-44EE182540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6237"/>
          <a:stretch/>
        </p:blipFill>
        <p:spPr>
          <a:xfrm flipV="1">
            <a:off x="0" y="5616534"/>
            <a:ext cx="9143999" cy="1129775"/>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pic>
        <p:nvPicPr>
          <p:cNvPr id="3" name="Picture 2">
            <a:extLst>
              <a:ext uri="{FF2B5EF4-FFF2-40B4-BE49-F238E27FC236}">
                <a16:creationId xmlns:a16="http://schemas.microsoft.com/office/drawing/2014/main" id="{3B349D0E-4878-42D2-8A10-AF9E5787DE6D}"/>
              </a:ext>
            </a:extLst>
          </p:cNvPr>
          <p:cNvPicPr>
            <a:picLocks noChangeAspect="1"/>
          </p:cNvPicPr>
          <p:nvPr/>
        </p:nvPicPr>
        <p:blipFill>
          <a:blip r:embed="rId4"/>
          <a:stretch>
            <a:fillRect/>
          </a:stretch>
        </p:blipFill>
        <p:spPr>
          <a:xfrm>
            <a:off x="17353" y="388218"/>
            <a:ext cx="9126646" cy="1256197"/>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63</a:t>
            </a:fld>
            <a:endParaRPr lang="fr-FR"/>
          </a:p>
        </p:txBody>
      </p:sp>
      <p:sp>
        <p:nvSpPr>
          <p:cNvPr id="4" name="Oval 3">
            <a:extLst>
              <a:ext uri="{FF2B5EF4-FFF2-40B4-BE49-F238E27FC236}">
                <a16:creationId xmlns:a16="http://schemas.microsoft.com/office/drawing/2014/main" id="{784F017E-9100-4E91-9EC5-25AF3BD04D86}"/>
              </a:ext>
            </a:extLst>
          </p:cNvPr>
          <p:cNvSpPr/>
          <p:nvPr/>
        </p:nvSpPr>
        <p:spPr>
          <a:xfrm>
            <a:off x="7713491" y="1309682"/>
            <a:ext cx="1233561" cy="29776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8A1D2A63-F860-4B42-8241-485151C9E7DC}"/>
              </a:ext>
            </a:extLst>
          </p:cNvPr>
          <p:cNvSpPr/>
          <p:nvPr/>
        </p:nvSpPr>
        <p:spPr>
          <a:xfrm>
            <a:off x="318282" y="2137210"/>
            <a:ext cx="8530296"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3200" b="1" dirty="0"/>
              <a:t>Total WIP = min throughput / efficiency</a:t>
            </a:r>
          </a:p>
          <a:p>
            <a:pPr algn="ctr"/>
            <a:endParaRPr lang="en-US" sz="3200" b="1" dirty="0"/>
          </a:p>
          <a:p>
            <a:pPr algn="ctr"/>
            <a:r>
              <a:rPr lang="en-US" sz="3200" b="1" dirty="0"/>
              <a:t>e.g. 7/55% ~= 13</a:t>
            </a:r>
          </a:p>
        </p:txBody>
      </p:sp>
      <p:sp>
        <p:nvSpPr>
          <p:cNvPr id="6" name="Cloud 5">
            <a:extLst>
              <a:ext uri="{FF2B5EF4-FFF2-40B4-BE49-F238E27FC236}">
                <a16:creationId xmlns:a16="http://schemas.microsoft.com/office/drawing/2014/main" id="{277D07FC-C007-431E-AA9C-E55E726ACFAF}"/>
              </a:ext>
            </a:extLst>
          </p:cNvPr>
          <p:cNvSpPr/>
          <p:nvPr/>
        </p:nvSpPr>
        <p:spPr>
          <a:xfrm>
            <a:off x="-1" y="2937074"/>
            <a:ext cx="2293034" cy="1569660"/>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Assuming a software team of 7 (not pairing)</a:t>
            </a:r>
            <a:endParaRPr lang="fr-FR" sz="1600" b="1" dirty="0">
              <a:solidFill>
                <a:schemeClr val="tx1"/>
              </a:solidFill>
            </a:endParaRPr>
          </a:p>
        </p:txBody>
      </p:sp>
    </p:spTree>
    <p:extLst>
      <p:ext uri="{BB962C8B-B14F-4D97-AF65-F5344CB8AC3E}">
        <p14:creationId xmlns:p14="http://schemas.microsoft.com/office/powerpoint/2010/main" val="935415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B538A7B5-B32D-421E-B110-AB5B1A7CC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14D36999-26F8-45E4-AB41-D485D0B0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40012"/>
            <a:ext cx="9143999" cy="28033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a:extLst>
              <a:ext uri="{FF2B5EF4-FFF2-40B4-BE49-F238E27FC236}">
                <a16:creationId xmlns:a16="http://schemas.microsoft.com/office/drawing/2014/main" id="{30F8DA27-CE91-4AEB-B854-6F06B5485E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3563" r="8214" b="45501"/>
          <a:stretch/>
        </p:blipFill>
        <p:spPr>
          <a:xfrm flipV="1">
            <a:off x="0" y="2404067"/>
            <a:ext cx="9144000" cy="2539327"/>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Rectangle 1">
            <a:extLst>
              <a:ext uri="{FF2B5EF4-FFF2-40B4-BE49-F238E27FC236}">
                <a16:creationId xmlns:a16="http://schemas.microsoft.com/office/drawing/2014/main" id="{70D492D0-D388-4E2C-B95F-828FFE82C8E6}"/>
              </a:ext>
            </a:extLst>
          </p:cNvPr>
          <p:cNvSpPr/>
          <p:nvPr/>
        </p:nvSpPr>
        <p:spPr>
          <a:xfrm>
            <a:off x="566928" y="4494130"/>
            <a:ext cx="7980565" cy="7758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kern="1200" dirty="0">
                <a:solidFill>
                  <a:srgbClr val="FFFFFF"/>
                </a:solidFill>
                <a:latin typeface="+mj-lt"/>
                <a:ea typeface="+mj-ea"/>
                <a:cs typeface="+mj-cs"/>
              </a:rPr>
              <a:t>Calculate % effort per state</a:t>
            </a:r>
          </a:p>
        </p:txBody>
      </p:sp>
      <p:pic>
        <p:nvPicPr>
          <p:cNvPr id="166" name="Picture 165">
            <a:extLst>
              <a:ext uri="{FF2B5EF4-FFF2-40B4-BE49-F238E27FC236}">
                <a16:creationId xmlns:a16="http://schemas.microsoft.com/office/drawing/2014/main" id="{F7AF4E20-3DDE-4998-96BE-44EE182540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6237"/>
          <a:stretch/>
        </p:blipFill>
        <p:spPr>
          <a:xfrm flipV="1">
            <a:off x="0" y="5616534"/>
            <a:ext cx="9143999" cy="1129775"/>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pic>
        <p:nvPicPr>
          <p:cNvPr id="3" name="Picture 2">
            <a:extLst>
              <a:ext uri="{FF2B5EF4-FFF2-40B4-BE49-F238E27FC236}">
                <a16:creationId xmlns:a16="http://schemas.microsoft.com/office/drawing/2014/main" id="{3B349D0E-4878-42D2-8A10-AF9E5787DE6D}"/>
              </a:ext>
            </a:extLst>
          </p:cNvPr>
          <p:cNvPicPr>
            <a:picLocks noChangeAspect="1"/>
          </p:cNvPicPr>
          <p:nvPr/>
        </p:nvPicPr>
        <p:blipFill>
          <a:blip r:embed="rId4"/>
          <a:stretch>
            <a:fillRect/>
          </a:stretch>
        </p:blipFill>
        <p:spPr>
          <a:xfrm>
            <a:off x="20107" y="400573"/>
            <a:ext cx="9126646" cy="1256197"/>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64</a:t>
            </a:fld>
            <a:endParaRPr lang="fr-FR"/>
          </a:p>
        </p:txBody>
      </p:sp>
      <p:sp>
        <p:nvSpPr>
          <p:cNvPr id="5" name="Rectangle 4">
            <a:extLst>
              <a:ext uri="{FF2B5EF4-FFF2-40B4-BE49-F238E27FC236}">
                <a16:creationId xmlns:a16="http://schemas.microsoft.com/office/drawing/2014/main" id="{8A1D2A63-F860-4B42-8241-485151C9E7DC}"/>
              </a:ext>
            </a:extLst>
          </p:cNvPr>
          <p:cNvSpPr/>
          <p:nvPr/>
        </p:nvSpPr>
        <p:spPr>
          <a:xfrm>
            <a:off x="318282" y="2137210"/>
            <a:ext cx="8530296"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fr-FR" sz="3200" b="1" dirty="0"/>
              <a:t>% Effort = state VA / total VA</a:t>
            </a:r>
          </a:p>
          <a:p>
            <a:pPr algn="ctr"/>
            <a:endParaRPr lang="en-US" sz="3200" b="1" dirty="0"/>
          </a:p>
          <a:p>
            <a:pPr algn="ctr"/>
            <a:r>
              <a:rPr lang="nn-NO" sz="3200" b="1" dirty="0"/>
              <a:t>e.g.  4 / 14.5 ~= 28%</a:t>
            </a:r>
          </a:p>
        </p:txBody>
      </p:sp>
      <p:sp>
        <p:nvSpPr>
          <p:cNvPr id="12" name="Oval 11">
            <a:extLst>
              <a:ext uri="{FF2B5EF4-FFF2-40B4-BE49-F238E27FC236}">
                <a16:creationId xmlns:a16="http://schemas.microsoft.com/office/drawing/2014/main" id="{D898DEAD-E03B-4672-8420-C9ECB7FD35F2}"/>
              </a:ext>
            </a:extLst>
          </p:cNvPr>
          <p:cNvSpPr/>
          <p:nvPr/>
        </p:nvSpPr>
        <p:spPr>
          <a:xfrm>
            <a:off x="7713491" y="986127"/>
            <a:ext cx="1233561" cy="29776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3" name="Oval 12">
            <a:extLst>
              <a:ext uri="{FF2B5EF4-FFF2-40B4-BE49-F238E27FC236}">
                <a16:creationId xmlns:a16="http://schemas.microsoft.com/office/drawing/2014/main" id="{1C575628-BF08-4227-A70D-34086C50A947}"/>
              </a:ext>
            </a:extLst>
          </p:cNvPr>
          <p:cNvSpPr/>
          <p:nvPr/>
        </p:nvSpPr>
        <p:spPr>
          <a:xfrm>
            <a:off x="4557210" y="990279"/>
            <a:ext cx="690039" cy="29361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35879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B538A7B5-B32D-421E-B110-AB5B1A7CC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14D36999-26F8-45E4-AB41-D485D0B0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40012"/>
            <a:ext cx="9143999" cy="28033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a:extLst>
              <a:ext uri="{FF2B5EF4-FFF2-40B4-BE49-F238E27FC236}">
                <a16:creationId xmlns:a16="http://schemas.microsoft.com/office/drawing/2014/main" id="{30F8DA27-CE91-4AEB-B854-6F06B5485E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3563" r="8214" b="45501"/>
          <a:stretch/>
        </p:blipFill>
        <p:spPr>
          <a:xfrm flipV="1">
            <a:off x="0" y="2404067"/>
            <a:ext cx="9144000" cy="2539327"/>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Rectangle 1">
            <a:extLst>
              <a:ext uri="{FF2B5EF4-FFF2-40B4-BE49-F238E27FC236}">
                <a16:creationId xmlns:a16="http://schemas.microsoft.com/office/drawing/2014/main" id="{70D492D0-D388-4E2C-B95F-828FFE82C8E6}"/>
              </a:ext>
            </a:extLst>
          </p:cNvPr>
          <p:cNvSpPr/>
          <p:nvPr/>
        </p:nvSpPr>
        <p:spPr>
          <a:xfrm>
            <a:off x="566928" y="4494130"/>
            <a:ext cx="7980565" cy="7758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kern="1200" dirty="0">
                <a:solidFill>
                  <a:srgbClr val="FFFFFF"/>
                </a:solidFill>
                <a:latin typeface="+mj-lt"/>
                <a:ea typeface="+mj-ea"/>
                <a:cs typeface="+mj-cs"/>
              </a:rPr>
              <a:t>Proportion WIP by state</a:t>
            </a:r>
          </a:p>
        </p:txBody>
      </p:sp>
      <p:pic>
        <p:nvPicPr>
          <p:cNvPr id="166" name="Picture 165">
            <a:extLst>
              <a:ext uri="{FF2B5EF4-FFF2-40B4-BE49-F238E27FC236}">
                <a16:creationId xmlns:a16="http://schemas.microsoft.com/office/drawing/2014/main" id="{F7AF4E20-3DDE-4998-96BE-44EE182540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6237"/>
          <a:stretch/>
        </p:blipFill>
        <p:spPr>
          <a:xfrm flipV="1">
            <a:off x="0" y="5616534"/>
            <a:ext cx="9143999" cy="1129775"/>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pic>
        <p:nvPicPr>
          <p:cNvPr id="3" name="Picture 2">
            <a:extLst>
              <a:ext uri="{FF2B5EF4-FFF2-40B4-BE49-F238E27FC236}">
                <a16:creationId xmlns:a16="http://schemas.microsoft.com/office/drawing/2014/main" id="{3B349D0E-4878-42D2-8A10-AF9E5787DE6D}"/>
              </a:ext>
            </a:extLst>
          </p:cNvPr>
          <p:cNvPicPr>
            <a:picLocks noChangeAspect="1"/>
          </p:cNvPicPr>
          <p:nvPr/>
        </p:nvPicPr>
        <p:blipFill>
          <a:blip r:embed="rId4"/>
          <a:stretch>
            <a:fillRect/>
          </a:stretch>
        </p:blipFill>
        <p:spPr>
          <a:xfrm>
            <a:off x="20107" y="400573"/>
            <a:ext cx="9126646" cy="1256197"/>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65</a:t>
            </a:fld>
            <a:endParaRPr lang="fr-FR"/>
          </a:p>
        </p:txBody>
      </p:sp>
      <p:sp>
        <p:nvSpPr>
          <p:cNvPr id="5" name="Rectangle 4">
            <a:extLst>
              <a:ext uri="{FF2B5EF4-FFF2-40B4-BE49-F238E27FC236}">
                <a16:creationId xmlns:a16="http://schemas.microsoft.com/office/drawing/2014/main" id="{8A1D2A63-F860-4B42-8241-485151C9E7DC}"/>
              </a:ext>
            </a:extLst>
          </p:cNvPr>
          <p:cNvSpPr/>
          <p:nvPr/>
        </p:nvSpPr>
        <p:spPr>
          <a:xfrm>
            <a:off x="318282" y="2137210"/>
            <a:ext cx="8530296"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fr-FR" sz="3200" b="1" dirty="0"/>
              <a:t>WIP = total WIP * % effort</a:t>
            </a:r>
          </a:p>
          <a:p>
            <a:pPr algn="ctr"/>
            <a:endParaRPr lang="en-US" sz="3200" b="1" dirty="0"/>
          </a:p>
          <a:p>
            <a:pPr algn="ctr"/>
            <a:r>
              <a:rPr lang="nn-NO" sz="3200" b="1" dirty="0"/>
              <a:t>e.g. 13 * 28% ~= 4</a:t>
            </a:r>
          </a:p>
        </p:txBody>
      </p:sp>
      <p:sp>
        <p:nvSpPr>
          <p:cNvPr id="12" name="Oval 11">
            <a:extLst>
              <a:ext uri="{FF2B5EF4-FFF2-40B4-BE49-F238E27FC236}">
                <a16:creationId xmlns:a16="http://schemas.microsoft.com/office/drawing/2014/main" id="{D898DEAD-E03B-4672-8420-C9ECB7FD35F2}"/>
              </a:ext>
            </a:extLst>
          </p:cNvPr>
          <p:cNvSpPr/>
          <p:nvPr/>
        </p:nvSpPr>
        <p:spPr>
          <a:xfrm>
            <a:off x="7713491" y="986127"/>
            <a:ext cx="1233561" cy="29776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3" name="Oval 12">
            <a:extLst>
              <a:ext uri="{FF2B5EF4-FFF2-40B4-BE49-F238E27FC236}">
                <a16:creationId xmlns:a16="http://schemas.microsoft.com/office/drawing/2014/main" id="{1C575628-BF08-4227-A70D-34086C50A947}"/>
              </a:ext>
            </a:extLst>
          </p:cNvPr>
          <p:cNvSpPr/>
          <p:nvPr/>
        </p:nvSpPr>
        <p:spPr>
          <a:xfrm>
            <a:off x="4557210" y="990279"/>
            <a:ext cx="690039" cy="29361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Oval 13">
            <a:extLst>
              <a:ext uri="{FF2B5EF4-FFF2-40B4-BE49-F238E27FC236}">
                <a16:creationId xmlns:a16="http://schemas.microsoft.com/office/drawing/2014/main" id="{174B0B3C-DB10-4EF0-A952-EE08B337E353}"/>
              </a:ext>
            </a:extLst>
          </p:cNvPr>
          <p:cNvSpPr/>
          <p:nvPr/>
        </p:nvSpPr>
        <p:spPr>
          <a:xfrm>
            <a:off x="7713491" y="1308288"/>
            <a:ext cx="1233561" cy="297763"/>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650109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B538A7B5-B32D-421E-B110-AB5B1A7CC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14D36999-26F8-45E4-AB41-D485D0B0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40012"/>
            <a:ext cx="9143999" cy="28033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a:extLst>
              <a:ext uri="{FF2B5EF4-FFF2-40B4-BE49-F238E27FC236}">
                <a16:creationId xmlns:a16="http://schemas.microsoft.com/office/drawing/2014/main" id="{30F8DA27-CE91-4AEB-B854-6F06B5485E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3563" r="8214" b="45501"/>
          <a:stretch/>
        </p:blipFill>
        <p:spPr>
          <a:xfrm flipV="1">
            <a:off x="0" y="2404067"/>
            <a:ext cx="9144000" cy="2539327"/>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Rectangle 1">
            <a:extLst>
              <a:ext uri="{FF2B5EF4-FFF2-40B4-BE49-F238E27FC236}">
                <a16:creationId xmlns:a16="http://schemas.microsoft.com/office/drawing/2014/main" id="{70D492D0-D388-4E2C-B95F-828FFE82C8E6}"/>
              </a:ext>
            </a:extLst>
          </p:cNvPr>
          <p:cNvSpPr/>
          <p:nvPr/>
        </p:nvSpPr>
        <p:spPr>
          <a:xfrm>
            <a:off x="566928" y="4494130"/>
            <a:ext cx="7980565" cy="7758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kern="1200" dirty="0">
                <a:solidFill>
                  <a:srgbClr val="FFFFFF"/>
                </a:solidFill>
                <a:latin typeface="+mj-lt"/>
                <a:ea typeface="+mj-ea"/>
                <a:cs typeface="+mj-cs"/>
              </a:rPr>
              <a:t>Proportion WIP by state</a:t>
            </a:r>
          </a:p>
        </p:txBody>
      </p:sp>
      <p:pic>
        <p:nvPicPr>
          <p:cNvPr id="166" name="Picture 165">
            <a:extLst>
              <a:ext uri="{FF2B5EF4-FFF2-40B4-BE49-F238E27FC236}">
                <a16:creationId xmlns:a16="http://schemas.microsoft.com/office/drawing/2014/main" id="{F7AF4E20-3DDE-4998-96BE-44EE182540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6237"/>
          <a:stretch/>
        </p:blipFill>
        <p:spPr>
          <a:xfrm flipV="1">
            <a:off x="0" y="5616534"/>
            <a:ext cx="9143999" cy="1129775"/>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pic>
        <p:nvPicPr>
          <p:cNvPr id="3" name="Picture 2">
            <a:extLst>
              <a:ext uri="{FF2B5EF4-FFF2-40B4-BE49-F238E27FC236}">
                <a16:creationId xmlns:a16="http://schemas.microsoft.com/office/drawing/2014/main" id="{3B349D0E-4878-42D2-8A10-AF9E5787DE6D}"/>
              </a:ext>
            </a:extLst>
          </p:cNvPr>
          <p:cNvPicPr>
            <a:picLocks noChangeAspect="1"/>
          </p:cNvPicPr>
          <p:nvPr/>
        </p:nvPicPr>
        <p:blipFill>
          <a:blip r:embed="rId4"/>
          <a:stretch>
            <a:fillRect/>
          </a:stretch>
        </p:blipFill>
        <p:spPr>
          <a:xfrm>
            <a:off x="20107" y="400573"/>
            <a:ext cx="9126646" cy="1256197"/>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66</a:t>
            </a:fld>
            <a:endParaRPr lang="fr-FR"/>
          </a:p>
        </p:txBody>
      </p:sp>
      <p:sp>
        <p:nvSpPr>
          <p:cNvPr id="5" name="Rectangle 4">
            <a:extLst>
              <a:ext uri="{FF2B5EF4-FFF2-40B4-BE49-F238E27FC236}">
                <a16:creationId xmlns:a16="http://schemas.microsoft.com/office/drawing/2014/main" id="{8A1D2A63-F860-4B42-8241-485151C9E7DC}"/>
              </a:ext>
            </a:extLst>
          </p:cNvPr>
          <p:cNvSpPr/>
          <p:nvPr/>
        </p:nvSpPr>
        <p:spPr>
          <a:xfrm>
            <a:off x="2893549" y="1958653"/>
            <a:ext cx="3733213"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457200" indent="-457200">
              <a:buFont typeface="Wingdings" panose="05000000000000000000" pitchFamily="2" charset="2"/>
              <a:buChar char="§"/>
            </a:pPr>
            <a:r>
              <a:rPr lang="en-US" sz="2800" b="1" dirty="0"/>
              <a:t>Design WIP = 2</a:t>
            </a:r>
          </a:p>
          <a:p>
            <a:pPr marL="457200" indent="-457200">
              <a:buFont typeface="Wingdings" panose="05000000000000000000" pitchFamily="2" charset="2"/>
              <a:buChar char="§"/>
            </a:pPr>
            <a:r>
              <a:rPr lang="en-US" sz="2800" b="1" dirty="0"/>
              <a:t>Develop WIP = 7</a:t>
            </a:r>
          </a:p>
          <a:p>
            <a:pPr marL="457200" indent="-457200">
              <a:buFont typeface="Wingdings" panose="05000000000000000000" pitchFamily="2" charset="2"/>
              <a:buChar char="§"/>
            </a:pPr>
            <a:r>
              <a:rPr lang="en-US" sz="2800" b="1" dirty="0"/>
              <a:t>Test WIP = 4</a:t>
            </a:r>
          </a:p>
          <a:p>
            <a:pPr marL="457200" indent="-457200">
              <a:buFont typeface="Wingdings" panose="05000000000000000000" pitchFamily="2" charset="2"/>
              <a:buChar char="§"/>
            </a:pPr>
            <a:r>
              <a:rPr lang="en-US" sz="2800" b="1" dirty="0"/>
              <a:t>Deploy WIP = 1</a:t>
            </a:r>
            <a:endParaRPr lang="nn-NO" sz="2800" b="1" dirty="0"/>
          </a:p>
        </p:txBody>
      </p:sp>
      <p:sp>
        <p:nvSpPr>
          <p:cNvPr id="13" name="Oval 12">
            <a:extLst>
              <a:ext uri="{FF2B5EF4-FFF2-40B4-BE49-F238E27FC236}">
                <a16:creationId xmlns:a16="http://schemas.microsoft.com/office/drawing/2014/main" id="{1C575628-BF08-4227-A70D-34086C50A947}"/>
              </a:ext>
            </a:extLst>
          </p:cNvPr>
          <p:cNvSpPr/>
          <p:nvPr/>
        </p:nvSpPr>
        <p:spPr>
          <a:xfrm>
            <a:off x="4557210" y="990279"/>
            <a:ext cx="690039" cy="29361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755317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67</a:t>
            </a:fld>
            <a:endParaRPr lang="fr-FR"/>
          </a:p>
        </p:txBody>
      </p:sp>
      <p:pic>
        <p:nvPicPr>
          <p:cNvPr id="25" name="Picture 24">
            <a:extLst>
              <a:ext uri="{FF2B5EF4-FFF2-40B4-BE49-F238E27FC236}">
                <a16:creationId xmlns:a16="http://schemas.microsoft.com/office/drawing/2014/main" id="{40902AF0-032E-4F63-BE0E-5095A6AD3C5D}"/>
              </a:ext>
            </a:extLst>
          </p:cNvPr>
          <p:cNvPicPr>
            <a:picLocks noChangeAspect="1"/>
          </p:cNvPicPr>
          <p:nvPr/>
        </p:nvPicPr>
        <p:blipFill>
          <a:blip r:embed="rId3"/>
          <a:stretch>
            <a:fillRect/>
          </a:stretch>
        </p:blipFill>
        <p:spPr>
          <a:xfrm>
            <a:off x="357105" y="28672"/>
            <a:ext cx="8111012" cy="4684108"/>
          </a:xfrm>
          <a:prstGeom prst="rect">
            <a:avLst/>
          </a:prstGeom>
        </p:spPr>
      </p:pic>
      <p:sp>
        <p:nvSpPr>
          <p:cNvPr id="2" name="Rectangle 1">
            <a:extLst>
              <a:ext uri="{FF2B5EF4-FFF2-40B4-BE49-F238E27FC236}">
                <a16:creationId xmlns:a16="http://schemas.microsoft.com/office/drawing/2014/main" id="{D4F693B8-4AD6-47C6-952F-04D732E092B3}"/>
              </a:ext>
            </a:extLst>
          </p:cNvPr>
          <p:cNvSpPr/>
          <p:nvPr/>
        </p:nvSpPr>
        <p:spPr>
          <a:xfrm>
            <a:off x="483199" y="5576552"/>
            <a:ext cx="8214108" cy="769441"/>
          </a:xfrm>
          <a:prstGeom prst="rect">
            <a:avLst/>
          </a:prstGeom>
        </p:spPr>
        <p:txBody>
          <a:bodyPr wrap="none">
            <a:spAutoFit/>
          </a:bodyPr>
          <a:lstStyle/>
          <a:p>
            <a:r>
              <a:rPr lang="fr-FR" sz="4400" dirty="0">
                <a:solidFill>
                  <a:schemeClr val="bg1"/>
                </a:solidFill>
              </a:rPr>
              <a:t>“pull” all </a:t>
            </a:r>
            <a:r>
              <a:rPr lang="fr-FR" sz="4400" dirty="0" err="1">
                <a:solidFill>
                  <a:schemeClr val="bg1"/>
                </a:solidFill>
              </a:rPr>
              <a:t>ready</a:t>
            </a:r>
            <a:r>
              <a:rPr lang="fr-FR" sz="4400" dirty="0">
                <a:solidFill>
                  <a:schemeClr val="bg1"/>
                </a:solidFill>
              </a:rPr>
              <a:t> </a:t>
            </a:r>
            <a:r>
              <a:rPr lang="fr-FR" sz="4400" dirty="0" err="1">
                <a:solidFill>
                  <a:schemeClr val="bg1"/>
                </a:solidFill>
              </a:rPr>
              <a:t>tasks</a:t>
            </a:r>
            <a:r>
              <a:rPr lang="fr-FR" sz="4400" dirty="0">
                <a:solidFill>
                  <a:schemeClr val="bg1"/>
                </a:solidFill>
              </a:rPr>
              <a:t> to WIP </a:t>
            </a:r>
            <a:r>
              <a:rPr lang="fr-FR" sz="4400" dirty="0" err="1">
                <a:solidFill>
                  <a:schemeClr val="bg1"/>
                </a:solidFill>
              </a:rPr>
              <a:t>limit</a:t>
            </a:r>
            <a:endParaRPr lang="fr-FR" sz="4400" dirty="0">
              <a:solidFill>
                <a:schemeClr val="bg1"/>
              </a:solidFill>
            </a:endParaRPr>
          </a:p>
        </p:txBody>
      </p:sp>
    </p:spTree>
    <p:extLst>
      <p:ext uri="{BB962C8B-B14F-4D97-AF65-F5344CB8AC3E}">
        <p14:creationId xmlns:p14="http://schemas.microsoft.com/office/powerpoint/2010/main" val="715885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68</a:t>
            </a:fld>
            <a:endParaRPr lang="fr-FR"/>
          </a:p>
        </p:txBody>
      </p:sp>
      <p:pic>
        <p:nvPicPr>
          <p:cNvPr id="3" name="Picture 2">
            <a:extLst>
              <a:ext uri="{FF2B5EF4-FFF2-40B4-BE49-F238E27FC236}">
                <a16:creationId xmlns:a16="http://schemas.microsoft.com/office/drawing/2014/main" id="{DF1C84CE-EAA3-46F9-9C07-ED6998F9A9AA}"/>
              </a:ext>
            </a:extLst>
          </p:cNvPr>
          <p:cNvPicPr>
            <a:picLocks noChangeAspect="1"/>
          </p:cNvPicPr>
          <p:nvPr/>
        </p:nvPicPr>
        <p:blipFill>
          <a:blip r:embed="rId3"/>
          <a:stretch>
            <a:fillRect/>
          </a:stretch>
        </p:blipFill>
        <p:spPr>
          <a:xfrm>
            <a:off x="747756" y="480060"/>
            <a:ext cx="7648487" cy="5897879"/>
          </a:xfrm>
          <a:prstGeom prst="rect">
            <a:avLst/>
          </a:prstGeom>
        </p:spPr>
      </p:pic>
    </p:spTree>
    <p:extLst>
      <p:ext uri="{BB962C8B-B14F-4D97-AF65-F5344CB8AC3E}">
        <p14:creationId xmlns:p14="http://schemas.microsoft.com/office/powerpoint/2010/main" val="1122453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69</a:t>
            </a:fld>
            <a:endParaRPr lang="fr-FR"/>
          </a:p>
        </p:txBody>
      </p:sp>
      <p:pic>
        <p:nvPicPr>
          <p:cNvPr id="2" name="Picture 1">
            <a:extLst>
              <a:ext uri="{FF2B5EF4-FFF2-40B4-BE49-F238E27FC236}">
                <a16:creationId xmlns:a16="http://schemas.microsoft.com/office/drawing/2014/main" id="{FBE4D9D1-D415-4870-86B2-96F171062D28}"/>
              </a:ext>
            </a:extLst>
          </p:cNvPr>
          <p:cNvPicPr>
            <a:picLocks noChangeAspect="1"/>
          </p:cNvPicPr>
          <p:nvPr/>
        </p:nvPicPr>
        <p:blipFill>
          <a:blip r:embed="rId3"/>
          <a:stretch>
            <a:fillRect/>
          </a:stretch>
        </p:blipFill>
        <p:spPr>
          <a:xfrm>
            <a:off x="1538814" y="501650"/>
            <a:ext cx="6319589" cy="5876290"/>
          </a:xfrm>
          <a:prstGeom prst="rect">
            <a:avLst/>
          </a:prstGeom>
        </p:spPr>
      </p:pic>
    </p:spTree>
    <p:extLst>
      <p:ext uri="{BB962C8B-B14F-4D97-AF65-F5344CB8AC3E}">
        <p14:creationId xmlns:p14="http://schemas.microsoft.com/office/powerpoint/2010/main" val="2269354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fr-FR" sz="4000" b="1" dirty="0" err="1">
                <a:solidFill>
                  <a:schemeClr val="bg1"/>
                </a:solidFill>
              </a:rPr>
              <a:t>Before</a:t>
            </a:r>
            <a:r>
              <a:rPr lang="fr-FR" sz="4000" b="1" dirty="0">
                <a:solidFill>
                  <a:schemeClr val="bg1"/>
                </a:solidFill>
              </a:rPr>
              <a:t> Digital Transformation </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a:t>
            </a:fld>
            <a:endParaRPr lang="fr-FR"/>
          </a:p>
        </p:txBody>
      </p:sp>
      <p:pic>
        <p:nvPicPr>
          <p:cNvPr id="2" name="Picture 1">
            <a:extLst>
              <a:ext uri="{FF2B5EF4-FFF2-40B4-BE49-F238E27FC236}">
                <a16:creationId xmlns:a16="http://schemas.microsoft.com/office/drawing/2014/main" id="{57D7B4BC-0EEA-4EA7-8D30-F4D1FE9C1CF4}"/>
              </a:ext>
            </a:extLst>
          </p:cNvPr>
          <p:cNvPicPr>
            <a:picLocks noChangeAspect="1"/>
          </p:cNvPicPr>
          <p:nvPr/>
        </p:nvPicPr>
        <p:blipFill>
          <a:blip r:embed="rId3"/>
          <a:stretch>
            <a:fillRect/>
          </a:stretch>
        </p:blipFill>
        <p:spPr>
          <a:xfrm>
            <a:off x="84514" y="1128494"/>
            <a:ext cx="8932205" cy="2244567"/>
          </a:xfrm>
          <a:prstGeom prst="rect">
            <a:avLst/>
          </a:prstGeom>
        </p:spPr>
      </p:pic>
      <p:sp>
        <p:nvSpPr>
          <p:cNvPr id="3" name="Rectangle 2">
            <a:extLst>
              <a:ext uri="{FF2B5EF4-FFF2-40B4-BE49-F238E27FC236}">
                <a16:creationId xmlns:a16="http://schemas.microsoft.com/office/drawing/2014/main" id="{9C9DB80B-2075-44EC-9E7E-13784790E314}"/>
              </a:ext>
            </a:extLst>
          </p:cNvPr>
          <p:cNvSpPr/>
          <p:nvPr/>
        </p:nvSpPr>
        <p:spPr>
          <a:xfrm>
            <a:off x="405352" y="271161"/>
            <a:ext cx="7795724" cy="523220"/>
          </a:xfrm>
          <a:prstGeom prst="rect">
            <a:avLst/>
          </a:prstGeom>
        </p:spPr>
        <p:txBody>
          <a:bodyPr wrap="none">
            <a:spAutoFit/>
          </a:bodyPr>
          <a:lstStyle/>
          <a:p>
            <a:r>
              <a:rPr lang="fr-FR" sz="2800" b="1" dirty="0" err="1"/>
              <a:t>Processes</a:t>
            </a:r>
            <a:r>
              <a:rPr lang="fr-FR" sz="2800" b="1" dirty="0"/>
              <a:t> Are </a:t>
            </a:r>
            <a:r>
              <a:rPr lang="fr-FR" sz="2800" b="1" dirty="0" err="1"/>
              <a:t>Optimized</a:t>
            </a:r>
            <a:r>
              <a:rPr lang="fr-FR" sz="2800" b="1" dirty="0"/>
              <a:t> for the Business…</a:t>
            </a:r>
          </a:p>
        </p:txBody>
      </p:sp>
      <p:sp>
        <p:nvSpPr>
          <p:cNvPr id="4" name="Rectangle 3">
            <a:extLst>
              <a:ext uri="{FF2B5EF4-FFF2-40B4-BE49-F238E27FC236}">
                <a16:creationId xmlns:a16="http://schemas.microsoft.com/office/drawing/2014/main" id="{255DB0F0-CBD7-4ACB-A8DA-25F17674C0C4}"/>
              </a:ext>
            </a:extLst>
          </p:cNvPr>
          <p:cNvSpPr/>
          <p:nvPr/>
        </p:nvSpPr>
        <p:spPr>
          <a:xfrm>
            <a:off x="51856" y="3849106"/>
            <a:ext cx="8766972" cy="954107"/>
          </a:xfrm>
          <a:prstGeom prst="rect">
            <a:avLst/>
          </a:prstGeom>
        </p:spPr>
        <p:txBody>
          <a:bodyPr wrap="square">
            <a:spAutoFit/>
          </a:bodyPr>
          <a:lstStyle/>
          <a:p>
            <a:pPr algn="ctr"/>
            <a:r>
              <a:rPr lang="fr-FR" sz="2800" b="1" dirty="0"/>
              <a:t>…And the Customer </a:t>
            </a:r>
            <a:r>
              <a:rPr lang="fr-FR" sz="2800" b="1" dirty="0" err="1"/>
              <a:t>Experience</a:t>
            </a:r>
            <a:r>
              <a:rPr lang="fr-FR" sz="2800" b="1" dirty="0"/>
              <a:t> (CX) </a:t>
            </a:r>
            <a:r>
              <a:rPr lang="fr-FR" sz="2800" b="1" dirty="0" err="1"/>
              <a:t>remains</a:t>
            </a:r>
            <a:r>
              <a:rPr lang="fr-FR" sz="2800" b="1" dirty="0"/>
              <a:t> an </a:t>
            </a:r>
            <a:r>
              <a:rPr lang="fr-FR" sz="2800" b="1" dirty="0" err="1"/>
              <a:t>afterthought</a:t>
            </a:r>
            <a:endParaRPr lang="fr-FR" sz="2800" b="1" dirty="0"/>
          </a:p>
        </p:txBody>
      </p:sp>
    </p:spTree>
    <p:extLst>
      <p:ext uri="{BB962C8B-B14F-4D97-AF65-F5344CB8AC3E}">
        <p14:creationId xmlns:p14="http://schemas.microsoft.com/office/powerpoint/2010/main" val="436108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70</a:t>
            </a:fld>
            <a:endParaRPr lang="fr-FR"/>
          </a:p>
        </p:txBody>
      </p:sp>
      <p:pic>
        <p:nvPicPr>
          <p:cNvPr id="2" name="Picture 1">
            <a:extLst>
              <a:ext uri="{FF2B5EF4-FFF2-40B4-BE49-F238E27FC236}">
                <a16:creationId xmlns:a16="http://schemas.microsoft.com/office/drawing/2014/main" id="{C09B53CE-E095-4113-BF9D-466FBA92FDE3}"/>
              </a:ext>
            </a:extLst>
          </p:cNvPr>
          <p:cNvPicPr>
            <a:picLocks noChangeAspect="1"/>
          </p:cNvPicPr>
          <p:nvPr/>
        </p:nvPicPr>
        <p:blipFill>
          <a:blip r:embed="rId3"/>
          <a:stretch>
            <a:fillRect/>
          </a:stretch>
        </p:blipFill>
        <p:spPr>
          <a:xfrm>
            <a:off x="1645920" y="480960"/>
            <a:ext cx="5852160" cy="5896079"/>
          </a:xfrm>
          <a:prstGeom prst="rect">
            <a:avLst/>
          </a:prstGeom>
        </p:spPr>
      </p:pic>
    </p:spTree>
    <p:extLst>
      <p:ext uri="{BB962C8B-B14F-4D97-AF65-F5344CB8AC3E}">
        <p14:creationId xmlns:p14="http://schemas.microsoft.com/office/powerpoint/2010/main" val="11285231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71</a:t>
            </a:fld>
            <a:endParaRPr lang="fr-FR"/>
          </a:p>
        </p:txBody>
      </p:sp>
      <p:pic>
        <p:nvPicPr>
          <p:cNvPr id="3" name="Picture 2">
            <a:extLst>
              <a:ext uri="{FF2B5EF4-FFF2-40B4-BE49-F238E27FC236}">
                <a16:creationId xmlns:a16="http://schemas.microsoft.com/office/drawing/2014/main" id="{52938EEA-2A2A-4B9E-B6EA-0509B5E6EF16}"/>
              </a:ext>
            </a:extLst>
          </p:cNvPr>
          <p:cNvPicPr>
            <a:picLocks noChangeAspect="1"/>
          </p:cNvPicPr>
          <p:nvPr/>
        </p:nvPicPr>
        <p:blipFill>
          <a:blip r:embed="rId3"/>
          <a:stretch>
            <a:fillRect/>
          </a:stretch>
        </p:blipFill>
        <p:spPr>
          <a:xfrm>
            <a:off x="1262713" y="480060"/>
            <a:ext cx="6392116" cy="5897880"/>
          </a:xfrm>
          <a:prstGeom prst="rect">
            <a:avLst/>
          </a:prstGeom>
        </p:spPr>
      </p:pic>
    </p:spTree>
    <p:extLst>
      <p:ext uri="{BB962C8B-B14F-4D97-AF65-F5344CB8AC3E}">
        <p14:creationId xmlns:p14="http://schemas.microsoft.com/office/powerpoint/2010/main" val="1042534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930816" y="317087"/>
            <a:ext cx="4098658" cy="1297115"/>
          </a:xfrm>
          <a:prstGeom prst="rect">
            <a:avLst/>
          </a:prstGeom>
        </p:spPr>
        <p:txBody>
          <a:bodyPr spcFirstLastPara="1" vert="horz" lIns="91440" tIns="45720" rIns="91440" bIns="45720" rtlCol="0" anchor="t" anchorCtr="0">
            <a:normAutofit fontScale="90000"/>
          </a:bodyPr>
          <a:lstStyle/>
          <a:p>
            <a:pPr lvl="0">
              <a:spcBef>
                <a:spcPct val="0"/>
              </a:spcBef>
              <a:buClr>
                <a:schemeClr val="dk1"/>
              </a:buClr>
              <a:buSzPts val="3300"/>
            </a:pPr>
            <a:r>
              <a:rPr lang="en-US" sz="4000" b="1" kern="1200" dirty="0">
                <a:solidFill>
                  <a:srgbClr val="000000"/>
                </a:solidFill>
                <a:latin typeface="+mj-lt"/>
                <a:ea typeface="+mj-ea"/>
                <a:cs typeface="+mj-cs"/>
              </a:rPr>
              <a:t>Identify &amp; resolve bottlenecks?</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72</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957116" y="2842416"/>
            <a:ext cx="3817006" cy="2308324"/>
          </a:xfrm>
          <a:prstGeom prst="rect">
            <a:avLst/>
          </a:prstGeom>
        </p:spPr>
        <p:txBody>
          <a:bodyPr wrap="square">
            <a:spAutoFit/>
          </a:bodyPr>
          <a:lstStyle/>
          <a:p>
            <a:pPr>
              <a:spcAft>
                <a:spcPts val="600"/>
              </a:spcAft>
            </a:pPr>
            <a:r>
              <a:rPr lang="en-US" sz="3600" b="1" dirty="0"/>
              <a:t>Through low WIP limits and strict process flow</a:t>
            </a:r>
            <a:endParaRPr lang="fr-FR" sz="3600" b="1" dirty="0"/>
          </a:p>
        </p:txBody>
      </p:sp>
    </p:spTree>
    <p:extLst>
      <p:ext uri="{BB962C8B-B14F-4D97-AF65-F5344CB8AC3E}">
        <p14:creationId xmlns:p14="http://schemas.microsoft.com/office/powerpoint/2010/main" val="340237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930816" y="317087"/>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Production levelling?</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73</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957116" y="2842416"/>
            <a:ext cx="3817006" cy="1754326"/>
          </a:xfrm>
          <a:prstGeom prst="rect">
            <a:avLst/>
          </a:prstGeom>
        </p:spPr>
        <p:txBody>
          <a:bodyPr wrap="square">
            <a:spAutoFit/>
          </a:bodyPr>
          <a:lstStyle/>
          <a:p>
            <a:pPr>
              <a:spcAft>
                <a:spcPts val="600"/>
              </a:spcAft>
            </a:pPr>
            <a:r>
              <a:rPr lang="en-US" sz="3600" b="1" dirty="0"/>
              <a:t>Constant rate of flow through all states</a:t>
            </a:r>
            <a:endParaRPr lang="fr-FR" sz="3600" b="1" dirty="0"/>
          </a:p>
        </p:txBody>
      </p:sp>
    </p:spTree>
    <p:extLst>
      <p:ext uri="{BB962C8B-B14F-4D97-AF65-F5344CB8AC3E}">
        <p14:creationId xmlns:p14="http://schemas.microsoft.com/office/powerpoint/2010/main" val="408062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930816" y="317087"/>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Cycle time?</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74</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957116" y="2842416"/>
            <a:ext cx="3817006" cy="1754326"/>
          </a:xfrm>
          <a:prstGeom prst="rect">
            <a:avLst/>
          </a:prstGeom>
        </p:spPr>
        <p:txBody>
          <a:bodyPr wrap="square">
            <a:spAutoFit/>
          </a:bodyPr>
          <a:lstStyle/>
          <a:p>
            <a:pPr>
              <a:spcAft>
                <a:spcPts val="600"/>
              </a:spcAft>
            </a:pPr>
            <a:r>
              <a:rPr lang="en-US" sz="3600" b="1" dirty="0"/>
              <a:t>Average time to complete a task from start</a:t>
            </a:r>
            <a:endParaRPr lang="fr-FR" sz="3600" b="1" dirty="0"/>
          </a:p>
        </p:txBody>
      </p:sp>
    </p:spTree>
    <p:extLst>
      <p:ext uri="{BB962C8B-B14F-4D97-AF65-F5344CB8AC3E}">
        <p14:creationId xmlns:p14="http://schemas.microsoft.com/office/powerpoint/2010/main" val="267898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930816" y="317087"/>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Lead time?</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75</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957116" y="2842416"/>
            <a:ext cx="3817006" cy="1754326"/>
          </a:xfrm>
          <a:prstGeom prst="rect">
            <a:avLst/>
          </a:prstGeom>
        </p:spPr>
        <p:txBody>
          <a:bodyPr wrap="square">
            <a:spAutoFit/>
          </a:bodyPr>
          <a:lstStyle/>
          <a:p>
            <a:pPr>
              <a:spcAft>
                <a:spcPts val="600"/>
              </a:spcAft>
            </a:pPr>
            <a:r>
              <a:rPr lang="en-US" sz="3600" b="1" dirty="0"/>
              <a:t>Average time to complete a task from request.</a:t>
            </a:r>
            <a:endParaRPr lang="fr-FR" sz="3600" b="1" dirty="0"/>
          </a:p>
        </p:txBody>
      </p:sp>
    </p:spTree>
    <p:extLst>
      <p:ext uri="{BB962C8B-B14F-4D97-AF65-F5344CB8AC3E}">
        <p14:creationId xmlns:p14="http://schemas.microsoft.com/office/powerpoint/2010/main" val="424310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816290" y="303019"/>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Progress monitoring?</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76</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572000" y="3347591"/>
            <a:ext cx="4572000" cy="1969770"/>
          </a:xfrm>
          <a:prstGeom prst="rect">
            <a:avLst/>
          </a:prstGeom>
        </p:spPr>
        <p:txBody>
          <a:bodyPr wrap="square">
            <a:spAutoFit/>
          </a:bodyPr>
          <a:lstStyle/>
          <a:p>
            <a:pPr marL="457200" indent="-457200">
              <a:spcAft>
                <a:spcPts val="600"/>
              </a:spcAft>
              <a:buFont typeface="Arial" panose="020B0604020202020204" pitchFamily="34" charset="0"/>
              <a:buChar char="•"/>
            </a:pPr>
            <a:r>
              <a:rPr lang="en-US" sz="2800" b="1" dirty="0"/>
              <a:t>Cumulative flow diagram</a:t>
            </a:r>
          </a:p>
          <a:p>
            <a:pPr marL="457200" indent="-457200">
              <a:spcAft>
                <a:spcPts val="600"/>
              </a:spcAft>
              <a:buFont typeface="Arial" panose="020B0604020202020204" pitchFamily="34" charset="0"/>
              <a:buChar char="•"/>
            </a:pPr>
            <a:r>
              <a:rPr lang="en-US" sz="2800" b="1" dirty="0"/>
              <a:t>Statistical run chart</a:t>
            </a:r>
          </a:p>
          <a:p>
            <a:pPr marL="457200" indent="-457200">
              <a:spcAft>
                <a:spcPts val="600"/>
              </a:spcAft>
              <a:buFont typeface="Arial" panose="020B0604020202020204" pitchFamily="34" charset="0"/>
              <a:buChar char="•"/>
            </a:pPr>
            <a:r>
              <a:rPr lang="en-US" sz="2800" b="1" dirty="0"/>
              <a:t>Burndown/up chart</a:t>
            </a:r>
            <a:endParaRPr lang="fr-FR" sz="2800" b="1" dirty="0"/>
          </a:p>
        </p:txBody>
      </p:sp>
    </p:spTree>
    <p:extLst>
      <p:ext uri="{BB962C8B-B14F-4D97-AF65-F5344CB8AC3E}">
        <p14:creationId xmlns:p14="http://schemas.microsoft.com/office/powerpoint/2010/main" val="31495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816290" y="303019"/>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Effort visualization?</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77</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816290" y="3347591"/>
            <a:ext cx="4225267" cy="1569660"/>
          </a:xfrm>
          <a:prstGeom prst="rect">
            <a:avLst/>
          </a:prstGeom>
        </p:spPr>
        <p:txBody>
          <a:bodyPr wrap="square">
            <a:spAutoFit/>
          </a:bodyPr>
          <a:lstStyle/>
          <a:p>
            <a:pPr>
              <a:spcAft>
                <a:spcPts val="600"/>
              </a:spcAft>
            </a:pPr>
            <a:r>
              <a:rPr lang="en-US" sz="3200" b="1" dirty="0"/>
              <a:t>Plot delivered functionality against duration</a:t>
            </a:r>
            <a:endParaRPr lang="fr-FR" sz="3200" b="1" dirty="0"/>
          </a:p>
        </p:txBody>
      </p:sp>
    </p:spTree>
    <p:extLst>
      <p:ext uri="{BB962C8B-B14F-4D97-AF65-F5344CB8AC3E}">
        <p14:creationId xmlns:p14="http://schemas.microsoft.com/office/powerpoint/2010/main" val="389703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Cumulative flow diagram</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F81B2792-496D-4A4D-A1B3-50C55F7D1972}"/>
              </a:ext>
            </a:extLst>
          </p:cNvPr>
          <p:cNvPicPr>
            <a:picLocks noChangeAspect="1"/>
          </p:cNvPicPr>
          <p:nvPr/>
        </p:nvPicPr>
        <p:blipFill>
          <a:blip r:embed="rId3"/>
          <a:stretch>
            <a:fillRect/>
          </a:stretch>
        </p:blipFill>
        <p:spPr>
          <a:xfrm>
            <a:off x="691396" y="183473"/>
            <a:ext cx="7567961" cy="4635376"/>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78</a:t>
            </a:fld>
            <a:endParaRPr lang="fr-FR"/>
          </a:p>
        </p:txBody>
      </p:sp>
    </p:spTree>
    <p:extLst>
      <p:ext uri="{BB962C8B-B14F-4D97-AF65-F5344CB8AC3E}">
        <p14:creationId xmlns:p14="http://schemas.microsoft.com/office/powerpoint/2010/main" val="40398594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Bottleneck</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79</a:t>
            </a:fld>
            <a:endParaRPr lang="fr-FR"/>
          </a:p>
        </p:txBody>
      </p:sp>
      <p:pic>
        <p:nvPicPr>
          <p:cNvPr id="2" name="Picture 1">
            <a:extLst>
              <a:ext uri="{FF2B5EF4-FFF2-40B4-BE49-F238E27FC236}">
                <a16:creationId xmlns:a16="http://schemas.microsoft.com/office/drawing/2014/main" id="{15DCF5B6-FF4C-4A72-BAC1-F69110550DFB}"/>
              </a:ext>
            </a:extLst>
          </p:cNvPr>
          <p:cNvPicPr>
            <a:picLocks noChangeAspect="1"/>
          </p:cNvPicPr>
          <p:nvPr/>
        </p:nvPicPr>
        <p:blipFill>
          <a:blip r:embed="rId3"/>
          <a:stretch>
            <a:fillRect/>
          </a:stretch>
        </p:blipFill>
        <p:spPr>
          <a:xfrm>
            <a:off x="388172" y="139317"/>
            <a:ext cx="8259197" cy="4633491"/>
          </a:xfrm>
          <a:prstGeom prst="rect">
            <a:avLst/>
          </a:prstGeom>
        </p:spPr>
      </p:pic>
    </p:spTree>
    <p:extLst>
      <p:ext uri="{BB962C8B-B14F-4D97-AF65-F5344CB8AC3E}">
        <p14:creationId xmlns:p14="http://schemas.microsoft.com/office/powerpoint/2010/main" val="265807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fr-FR" sz="4000" b="1" dirty="0" err="1">
                <a:solidFill>
                  <a:schemeClr val="bg1"/>
                </a:solidFill>
              </a:rPr>
              <a:t>After</a:t>
            </a:r>
            <a:r>
              <a:rPr lang="fr-FR" sz="4000" b="1" dirty="0">
                <a:solidFill>
                  <a:schemeClr val="bg1"/>
                </a:solidFill>
              </a:rPr>
              <a:t> Digital Transformation</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a:t>
            </a:fld>
            <a:endParaRPr lang="fr-FR"/>
          </a:p>
        </p:txBody>
      </p:sp>
      <p:pic>
        <p:nvPicPr>
          <p:cNvPr id="2" name="Picture 1">
            <a:extLst>
              <a:ext uri="{FF2B5EF4-FFF2-40B4-BE49-F238E27FC236}">
                <a16:creationId xmlns:a16="http://schemas.microsoft.com/office/drawing/2014/main" id="{ED49015D-803A-42DB-BD0E-59826F6D0974}"/>
              </a:ext>
            </a:extLst>
          </p:cNvPr>
          <p:cNvPicPr>
            <a:picLocks noChangeAspect="1"/>
          </p:cNvPicPr>
          <p:nvPr/>
        </p:nvPicPr>
        <p:blipFill>
          <a:blip r:embed="rId3"/>
          <a:stretch>
            <a:fillRect/>
          </a:stretch>
        </p:blipFill>
        <p:spPr>
          <a:xfrm>
            <a:off x="122378" y="705037"/>
            <a:ext cx="8978865" cy="3542211"/>
          </a:xfrm>
          <a:prstGeom prst="rect">
            <a:avLst/>
          </a:prstGeom>
        </p:spPr>
      </p:pic>
      <p:sp>
        <p:nvSpPr>
          <p:cNvPr id="3" name="Rectangle 2">
            <a:extLst>
              <a:ext uri="{FF2B5EF4-FFF2-40B4-BE49-F238E27FC236}">
                <a16:creationId xmlns:a16="http://schemas.microsoft.com/office/drawing/2014/main" id="{EE56C073-DFFD-4374-8F8D-0F06DC57EE5F}"/>
              </a:ext>
            </a:extLst>
          </p:cNvPr>
          <p:cNvSpPr/>
          <p:nvPr/>
        </p:nvSpPr>
        <p:spPr>
          <a:xfrm>
            <a:off x="161703" y="320899"/>
            <a:ext cx="7234673" cy="523220"/>
          </a:xfrm>
          <a:prstGeom prst="rect">
            <a:avLst/>
          </a:prstGeom>
        </p:spPr>
        <p:txBody>
          <a:bodyPr wrap="none">
            <a:spAutoFit/>
          </a:bodyPr>
          <a:lstStyle/>
          <a:p>
            <a:r>
              <a:rPr lang="fr-FR" sz="2800" b="1" dirty="0"/>
              <a:t>Process Are </a:t>
            </a:r>
            <a:r>
              <a:rPr lang="fr-FR" sz="2800" b="1" dirty="0" err="1"/>
              <a:t>Optimized</a:t>
            </a:r>
            <a:r>
              <a:rPr lang="fr-FR" sz="2800" b="1" dirty="0"/>
              <a:t> for the Customer:</a:t>
            </a:r>
          </a:p>
        </p:txBody>
      </p:sp>
      <p:sp>
        <p:nvSpPr>
          <p:cNvPr id="4" name="Rectangle 3">
            <a:extLst>
              <a:ext uri="{FF2B5EF4-FFF2-40B4-BE49-F238E27FC236}">
                <a16:creationId xmlns:a16="http://schemas.microsoft.com/office/drawing/2014/main" id="{4B8954B3-39AC-4259-880F-155D4ACB6277}"/>
              </a:ext>
            </a:extLst>
          </p:cNvPr>
          <p:cNvSpPr/>
          <p:nvPr/>
        </p:nvSpPr>
        <p:spPr>
          <a:xfrm>
            <a:off x="121583" y="4129806"/>
            <a:ext cx="8764251" cy="830997"/>
          </a:xfrm>
          <a:prstGeom prst="rect">
            <a:avLst/>
          </a:prstGeom>
        </p:spPr>
        <p:txBody>
          <a:bodyPr wrap="square">
            <a:spAutoFit/>
          </a:bodyPr>
          <a:lstStyle/>
          <a:p>
            <a:pPr algn="ctr"/>
            <a:r>
              <a:rPr lang="fr-FR" sz="2400" b="1" dirty="0"/>
              <a:t>The user </a:t>
            </a:r>
            <a:r>
              <a:rPr lang="fr-FR" sz="2400" b="1" dirty="0" err="1"/>
              <a:t>experience</a:t>
            </a:r>
            <a:r>
              <a:rPr lang="fr-FR" sz="2400" b="1" dirty="0"/>
              <a:t> </a:t>
            </a:r>
            <a:r>
              <a:rPr lang="fr-FR" sz="2400" b="1" dirty="0" err="1"/>
              <a:t>is</a:t>
            </a:r>
            <a:r>
              <a:rPr lang="fr-FR" sz="2400" b="1" dirty="0"/>
              <a:t> </a:t>
            </a:r>
            <a:r>
              <a:rPr lang="fr-FR" sz="2400" b="1" dirty="0" err="1"/>
              <a:t>optimized</a:t>
            </a:r>
            <a:r>
              <a:rPr lang="fr-FR" sz="2400" b="1" dirty="0"/>
              <a:t> via direct </a:t>
            </a:r>
            <a:r>
              <a:rPr lang="fr-FR" sz="2400" b="1" dirty="0" err="1"/>
              <a:t>connection</a:t>
            </a:r>
            <a:r>
              <a:rPr lang="fr-FR" sz="2400" b="1" dirty="0"/>
              <a:t> to backend </a:t>
            </a:r>
            <a:r>
              <a:rPr lang="fr-FR" sz="2400" b="1" dirty="0" err="1"/>
              <a:t>capability</a:t>
            </a:r>
            <a:r>
              <a:rPr lang="fr-FR" sz="2400" b="1" dirty="0"/>
              <a:t> &amp; </a:t>
            </a:r>
            <a:r>
              <a:rPr lang="fr-FR" sz="2400" b="1" dirty="0" err="1"/>
              <a:t>processes</a:t>
            </a:r>
            <a:r>
              <a:rPr lang="fr-FR" sz="2400" b="1" dirty="0"/>
              <a:t>.</a:t>
            </a:r>
          </a:p>
        </p:txBody>
      </p:sp>
    </p:spTree>
    <p:extLst>
      <p:ext uri="{BB962C8B-B14F-4D97-AF65-F5344CB8AC3E}">
        <p14:creationId xmlns:p14="http://schemas.microsoft.com/office/powerpoint/2010/main" val="41273263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Poor flow</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80</a:t>
            </a:fld>
            <a:endParaRPr lang="fr-FR"/>
          </a:p>
        </p:txBody>
      </p:sp>
      <p:pic>
        <p:nvPicPr>
          <p:cNvPr id="3" name="Picture 2">
            <a:extLst>
              <a:ext uri="{FF2B5EF4-FFF2-40B4-BE49-F238E27FC236}">
                <a16:creationId xmlns:a16="http://schemas.microsoft.com/office/drawing/2014/main" id="{F0494825-B6D3-4C6E-BC9F-3FB2335DFCE8}"/>
              </a:ext>
            </a:extLst>
          </p:cNvPr>
          <p:cNvPicPr>
            <a:picLocks noChangeAspect="1"/>
          </p:cNvPicPr>
          <p:nvPr/>
        </p:nvPicPr>
        <p:blipFill>
          <a:blip r:embed="rId3"/>
          <a:stretch>
            <a:fillRect/>
          </a:stretch>
        </p:blipFill>
        <p:spPr>
          <a:xfrm>
            <a:off x="389991" y="266389"/>
            <a:ext cx="8181450" cy="4482987"/>
          </a:xfrm>
          <a:prstGeom prst="rect">
            <a:avLst/>
          </a:prstGeom>
        </p:spPr>
      </p:pic>
    </p:spTree>
    <p:extLst>
      <p:ext uri="{BB962C8B-B14F-4D97-AF65-F5344CB8AC3E}">
        <p14:creationId xmlns:p14="http://schemas.microsoft.com/office/powerpoint/2010/main" val="2678437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Large WIP</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81</a:t>
            </a:fld>
            <a:endParaRPr lang="fr-FR"/>
          </a:p>
        </p:txBody>
      </p:sp>
      <p:pic>
        <p:nvPicPr>
          <p:cNvPr id="2" name="Picture 1">
            <a:extLst>
              <a:ext uri="{FF2B5EF4-FFF2-40B4-BE49-F238E27FC236}">
                <a16:creationId xmlns:a16="http://schemas.microsoft.com/office/drawing/2014/main" id="{BD2D2DC5-13F1-40DE-9BB0-B4C973A613A4}"/>
              </a:ext>
            </a:extLst>
          </p:cNvPr>
          <p:cNvPicPr>
            <a:picLocks noChangeAspect="1"/>
          </p:cNvPicPr>
          <p:nvPr/>
        </p:nvPicPr>
        <p:blipFill>
          <a:blip r:embed="rId3"/>
          <a:stretch>
            <a:fillRect/>
          </a:stretch>
        </p:blipFill>
        <p:spPr>
          <a:xfrm>
            <a:off x="179014" y="147801"/>
            <a:ext cx="8499846" cy="4550652"/>
          </a:xfrm>
          <a:prstGeom prst="rect">
            <a:avLst/>
          </a:prstGeom>
        </p:spPr>
      </p:pic>
    </p:spTree>
    <p:extLst>
      <p:ext uri="{BB962C8B-B14F-4D97-AF65-F5344CB8AC3E}">
        <p14:creationId xmlns:p14="http://schemas.microsoft.com/office/powerpoint/2010/main" val="3527296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Long lead time</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82</a:t>
            </a:fld>
            <a:endParaRPr lang="fr-FR"/>
          </a:p>
        </p:txBody>
      </p:sp>
      <p:pic>
        <p:nvPicPr>
          <p:cNvPr id="3" name="Picture 2">
            <a:extLst>
              <a:ext uri="{FF2B5EF4-FFF2-40B4-BE49-F238E27FC236}">
                <a16:creationId xmlns:a16="http://schemas.microsoft.com/office/drawing/2014/main" id="{3EFDD264-BDB5-4895-8096-3A509BDDF759}"/>
              </a:ext>
            </a:extLst>
          </p:cNvPr>
          <p:cNvPicPr>
            <a:picLocks noChangeAspect="1"/>
          </p:cNvPicPr>
          <p:nvPr/>
        </p:nvPicPr>
        <p:blipFill>
          <a:blip r:embed="rId3"/>
          <a:stretch>
            <a:fillRect/>
          </a:stretch>
        </p:blipFill>
        <p:spPr>
          <a:xfrm>
            <a:off x="280580" y="187627"/>
            <a:ext cx="8283980" cy="4581898"/>
          </a:xfrm>
          <a:prstGeom prst="rect">
            <a:avLst/>
          </a:prstGeom>
        </p:spPr>
      </p:pic>
    </p:spTree>
    <p:extLst>
      <p:ext uri="{BB962C8B-B14F-4D97-AF65-F5344CB8AC3E}">
        <p14:creationId xmlns:p14="http://schemas.microsoft.com/office/powerpoint/2010/main" val="7060511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Plateau</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83</a:t>
            </a:fld>
            <a:endParaRPr lang="fr-FR"/>
          </a:p>
        </p:txBody>
      </p:sp>
      <p:pic>
        <p:nvPicPr>
          <p:cNvPr id="2" name="Picture 1">
            <a:extLst>
              <a:ext uri="{FF2B5EF4-FFF2-40B4-BE49-F238E27FC236}">
                <a16:creationId xmlns:a16="http://schemas.microsoft.com/office/drawing/2014/main" id="{CA898EBA-26B4-44D5-B4D0-55B39C728A58}"/>
              </a:ext>
            </a:extLst>
          </p:cNvPr>
          <p:cNvPicPr>
            <a:picLocks noChangeAspect="1"/>
          </p:cNvPicPr>
          <p:nvPr/>
        </p:nvPicPr>
        <p:blipFill>
          <a:blip r:embed="rId3"/>
          <a:stretch>
            <a:fillRect/>
          </a:stretch>
        </p:blipFill>
        <p:spPr>
          <a:xfrm>
            <a:off x="279417" y="101692"/>
            <a:ext cx="8236555" cy="4625053"/>
          </a:xfrm>
          <a:prstGeom prst="rect">
            <a:avLst/>
          </a:prstGeom>
        </p:spPr>
      </p:pic>
    </p:spTree>
    <p:extLst>
      <p:ext uri="{BB962C8B-B14F-4D97-AF65-F5344CB8AC3E}">
        <p14:creationId xmlns:p14="http://schemas.microsoft.com/office/powerpoint/2010/main" val="3225847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816290" y="303019"/>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Duration visualization?</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84</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942899" y="3347591"/>
            <a:ext cx="4316648" cy="1077218"/>
          </a:xfrm>
          <a:prstGeom prst="rect">
            <a:avLst/>
          </a:prstGeom>
        </p:spPr>
        <p:txBody>
          <a:bodyPr wrap="square">
            <a:spAutoFit/>
          </a:bodyPr>
          <a:lstStyle/>
          <a:p>
            <a:pPr>
              <a:spcAft>
                <a:spcPts val="600"/>
              </a:spcAft>
            </a:pPr>
            <a:r>
              <a:rPr lang="en-US" sz="3200" b="1" dirty="0"/>
              <a:t>Plot cycle time against average!</a:t>
            </a:r>
            <a:endParaRPr lang="fr-FR" sz="3200" b="1" dirty="0"/>
          </a:p>
        </p:txBody>
      </p:sp>
    </p:spTree>
    <p:extLst>
      <p:ext uri="{BB962C8B-B14F-4D97-AF65-F5344CB8AC3E}">
        <p14:creationId xmlns:p14="http://schemas.microsoft.com/office/powerpoint/2010/main" val="23123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Cycle time run charts</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85</a:t>
            </a:fld>
            <a:endParaRPr lang="fr-FR"/>
          </a:p>
        </p:txBody>
      </p:sp>
      <p:pic>
        <p:nvPicPr>
          <p:cNvPr id="4" name="Picture 3">
            <a:extLst>
              <a:ext uri="{FF2B5EF4-FFF2-40B4-BE49-F238E27FC236}">
                <a16:creationId xmlns:a16="http://schemas.microsoft.com/office/drawing/2014/main" id="{BBA31336-4529-430C-B511-CB43DE3FED2B}"/>
              </a:ext>
            </a:extLst>
          </p:cNvPr>
          <p:cNvPicPr>
            <a:picLocks noChangeAspect="1"/>
          </p:cNvPicPr>
          <p:nvPr/>
        </p:nvPicPr>
        <p:blipFill>
          <a:blip r:embed="rId3"/>
          <a:stretch>
            <a:fillRect/>
          </a:stretch>
        </p:blipFill>
        <p:spPr>
          <a:xfrm>
            <a:off x="673282" y="70195"/>
            <a:ext cx="7382660" cy="4730207"/>
          </a:xfrm>
          <a:prstGeom prst="rect">
            <a:avLst/>
          </a:prstGeom>
        </p:spPr>
      </p:pic>
    </p:spTree>
    <p:extLst>
      <p:ext uri="{BB962C8B-B14F-4D97-AF65-F5344CB8AC3E}">
        <p14:creationId xmlns:p14="http://schemas.microsoft.com/office/powerpoint/2010/main" val="13377123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Process trend</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86</a:t>
            </a:fld>
            <a:endParaRPr lang="fr-FR"/>
          </a:p>
        </p:txBody>
      </p:sp>
      <p:pic>
        <p:nvPicPr>
          <p:cNvPr id="27" name="Picture 26">
            <a:extLst>
              <a:ext uri="{FF2B5EF4-FFF2-40B4-BE49-F238E27FC236}">
                <a16:creationId xmlns:a16="http://schemas.microsoft.com/office/drawing/2014/main" id="{BE6716C2-C509-4741-B953-4F255993A38A}"/>
              </a:ext>
            </a:extLst>
          </p:cNvPr>
          <p:cNvPicPr>
            <a:picLocks noChangeAspect="1"/>
          </p:cNvPicPr>
          <p:nvPr/>
        </p:nvPicPr>
        <p:blipFill>
          <a:blip r:embed="rId3"/>
          <a:stretch>
            <a:fillRect/>
          </a:stretch>
        </p:blipFill>
        <p:spPr>
          <a:xfrm>
            <a:off x="563562" y="209771"/>
            <a:ext cx="7455974" cy="4502906"/>
          </a:xfrm>
          <a:prstGeom prst="rect">
            <a:avLst/>
          </a:prstGeom>
        </p:spPr>
      </p:pic>
    </p:spTree>
    <p:extLst>
      <p:ext uri="{BB962C8B-B14F-4D97-AF65-F5344CB8AC3E}">
        <p14:creationId xmlns:p14="http://schemas.microsoft.com/office/powerpoint/2010/main" val="1918589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Process shift</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87</a:t>
            </a:fld>
            <a:endParaRPr lang="fr-FR"/>
          </a:p>
        </p:txBody>
      </p:sp>
      <p:pic>
        <p:nvPicPr>
          <p:cNvPr id="3" name="Picture 2">
            <a:extLst>
              <a:ext uri="{FF2B5EF4-FFF2-40B4-BE49-F238E27FC236}">
                <a16:creationId xmlns:a16="http://schemas.microsoft.com/office/drawing/2014/main" id="{EDEAADCC-F933-4776-A095-86020A220FDF}"/>
              </a:ext>
            </a:extLst>
          </p:cNvPr>
          <p:cNvPicPr>
            <a:picLocks noChangeAspect="1"/>
          </p:cNvPicPr>
          <p:nvPr/>
        </p:nvPicPr>
        <p:blipFill>
          <a:blip r:embed="rId3"/>
          <a:stretch>
            <a:fillRect/>
          </a:stretch>
        </p:blipFill>
        <p:spPr>
          <a:xfrm>
            <a:off x="791548" y="136524"/>
            <a:ext cx="7216254" cy="4590221"/>
          </a:xfrm>
          <a:prstGeom prst="rect">
            <a:avLst/>
          </a:prstGeom>
        </p:spPr>
      </p:pic>
    </p:spTree>
    <p:extLst>
      <p:ext uri="{BB962C8B-B14F-4D97-AF65-F5344CB8AC3E}">
        <p14:creationId xmlns:p14="http://schemas.microsoft.com/office/powerpoint/2010/main" val="41350165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Extreme process variation</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88</a:t>
            </a:fld>
            <a:endParaRPr lang="fr-FR"/>
          </a:p>
        </p:txBody>
      </p:sp>
      <p:pic>
        <p:nvPicPr>
          <p:cNvPr id="2" name="Picture 1">
            <a:extLst>
              <a:ext uri="{FF2B5EF4-FFF2-40B4-BE49-F238E27FC236}">
                <a16:creationId xmlns:a16="http://schemas.microsoft.com/office/drawing/2014/main" id="{16739CA9-4C09-421E-B2DA-7E1EAE470450}"/>
              </a:ext>
            </a:extLst>
          </p:cNvPr>
          <p:cNvPicPr>
            <a:picLocks noChangeAspect="1"/>
          </p:cNvPicPr>
          <p:nvPr/>
        </p:nvPicPr>
        <p:blipFill>
          <a:blip r:embed="rId3"/>
          <a:stretch>
            <a:fillRect/>
          </a:stretch>
        </p:blipFill>
        <p:spPr>
          <a:xfrm>
            <a:off x="770854" y="155363"/>
            <a:ext cx="7352772" cy="4492782"/>
          </a:xfrm>
          <a:prstGeom prst="rect">
            <a:avLst/>
          </a:prstGeom>
        </p:spPr>
      </p:pic>
    </p:spTree>
    <p:extLst>
      <p:ext uri="{BB962C8B-B14F-4D97-AF65-F5344CB8AC3E}">
        <p14:creationId xmlns:p14="http://schemas.microsoft.com/office/powerpoint/2010/main" val="37175417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816290" y="303019"/>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Effort visualization?</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89</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942899" y="3347591"/>
            <a:ext cx="4098658" cy="1461939"/>
          </a:xfrm>
          <a:prstGeom prst="rect">
            <a:avLst/>
          </a:prstGeom>
        </p:spPr>
        <p:txBody>
          <a:bodyPr wrap="square">
            <a:spAutoFit/>
          </a:bodyPr>
          <a:lstStyle/>
          <a:p>
            <a:pPr>
              <a:spcAft>
                <a:spcPts val="600"/>
              </a:spcAft>
            </a:pPr>
            <a:r>
              <a:rPr lang="en-US" sz="2800" b="1" dirty="0"/>
              <a:t>Plot delivered functionality against</a:t>
            </a:r>
          </a:p>
          <a:p>
            <a:pPr>
              <a:spcAft>
                <a:spcPts val="600"/>
              </a:spcAft>
            </a:pPr>
            <a:r>
              <a:rPr lang="en-US" sz="2800" b="1" dirty="0"/>
              <a:t>velocity!</a:t>
            </a:r>
            <a:endParaRPr lang="fr-FR" sz="2800" b="1" dirty="0"/>
          </a:p>
        </p:txBody>
      </p:sp>
    </p:spTree>
    <p:extLst>
      <p:ext uri="{BB962C8B-B14F-4D97-AF65-F5344CB8AC3E}">
        <p14:creationId xmlns:p14="http://schemas.microsoft.com/office/powerpoint/2010/main" val="125124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100486" y="551260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a:solidFill>
                  <a:srgbClr val="FFFFFF"/>
                </a:solidFill>
              </a:rPr>
              <a:t>Customer Experience Matters!</a:t>
            </a:r>
            <a:endParaRPr lang="fr-FR" sz="4000" b="1" dirty="0">
              <a:solidFill>
                <a:schemeClr val="bg1"/>
              </a:solidFill>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a:t>
            </a:fld>
            <a:endParaRPr lang="fr-FR"/>
          </a:p>
        </p:txBody>
      </p:sp>
      <p:pic>
        <p:nvPicPr>
          <p:cNvPr id="26" name="Picture 25">
            <a:extLst>
              <a:ext uri="{FF2B5EF4-FFF2-40B4-BE49-F238E27FC236}">
                <a16:creationId xmlns:a16="http://schemas.microsoft.com/office/drawing/2014/main" id="{C3BC6E2B-49F6-4AF4-9744-D7216876C3B5}"/>
              </a:ext>
            </a:extLst>
          </p:cNvPr>
          <p:cNvPicPr>
            <a:picLocks noChangeAspect="1"/>
          </p:cNvPicPr>
          <p:nvPr/>
        </p:nvPicPr>
        <p:blipFill>
          <a:blip r:embed="rId3"/>
          <a:stretch>
            <a:fillRect/>
          </a:stretch>
        </p:blipFill>
        <p:spPr>
          <a:xfrm>
            <a:off x="1051382" y="699709"/>
            <a:ext cx="6439744" cy="4173242"/>
          </a:xfrm>
          <a:prstGeom prst="rect">
            <a:avLst/>
          </a:prstGeom>
        </p:spPr>
      </p:pic>
      <p:sp>
        <p:nvSpPr>
          <p:cNvPr id="2" name="Rectangle 1">
            <a:extLst>
              <a:ext uri="{FF2B5EF4-FFF2-40B4-BE49-F238E27FC236}">
                <a16:creationId xmlns:a16="http://schemas.microsoft.com/office/drawing/2014/main" id="{C0E6A58C-D2BA-4A38-B0C6-76CC45B70A15}"/>
              </a:ext>
            </a:extLst>
          </p:cNvPr>
          <p:cNvSpPr/>
          <p:nvPr/>
        </p:nvSpPr>
        <p:spPr>
          <a:xfrm>
            <a:off x="122511" y="210064"/>
            <a:ext cx="8894090" cy="369332"/>
          </a:xfrm>
          <a:prstGeom prst="rect">
            <a:avLst/>
          </a:prstGeom>
        </p:spPr>
        <p:txBody>
          <a:bodyPr wrap="square">
            <a:spAutoFit/>
          </a:bodyPr>
          <a:lstStyle/>
          <a:p>
            <a:pPr algn="ctr"/>
            <a:r>
              <a:rPr lang="fr-FR" sz="1800" b="1" dirty="0"/>
              <a:t>CX leaders </a:t>
            </a:r>
            <a:r>
              <a:rPr lang="fr-FR" sz="1800" b="1" dirty="0" err="1"/>
              <a:t>outperformed</a:t>
            </a:r>
            <a:r>
              <a:rPr lang="fr-FR" sz="1800" b="1" dirty="0"/>
              <a:t> CX </a:t>
            </a:r>
            <a:r>
              <a:rPr lang="fr-FR" sz="1800" b="1" dirty="0" err="1"/>
              <a:t>laggards</a:t>
            </a:r>
            <a:r>
              <a:rPr lang="fr-FR" sz="1800" b="1" dirty="0"/>
              <a:t> on Stock Price </a:t>
            </a:r>
            <a:r>
              <a:rPr lang="fr-FR" sz="1800" b="1" dirty="0" err="1"/>
              <a:t>growth</a:t>
            </a:r>
            <a:r>
              <a:rPr lang="fr-FR" sz="1800" b="1" dirty="0"/>
              <a:t> and Total </a:t>
            </a:r>
            <a:r>
              <a:rPr lang="fr-FR" sz="1800" b="1" dirty="0" err="1"/>
              <a:t>Returns</a:t>
            </a:r>
            <a:r>
              <a:rPr lang="fr-FR" sz="1800" b="1" dirty="0"/>
              <a:t>.</a:t>
            </a:r>
          </a:p>
        </p:txBody>
      </p:sp>
    </p:spTree>
    <p:extLst>
      <p:ext uri="{BB962C8B-B14F-4D97-AF65-F5344CB8AC3E}">
        <p14:creationId xmlns:p14="http://schemas.microsoft.com/office/powerpoint/2010/main" val="33831040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816290" y="303019"/>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Velocity?</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90</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942899" y="3347591"/>
            <a:ext cx="4098658" cy="1384995"/>
          </a:xfrm>
          <a:prstGeom prst="rect">
            <a:avLst/>
          </a:prstGeom>
        </p:spPr>
        <p:txBody>
          <a:bodyPr wrap="square">
            <a:spAutoFit/>
          </a:bodyPr>
          <a:lstStyle/>
          <a:p>
            <a:pPr>
              <a:spcAft>
                <a:spcPts val="600"/>
              </a:spcAft>
            </a:pPr>
            <a:r>
              <a:rPr lang="en-US" sz="2800" b="1" dirty="0"/>
              <a:t>How much work can be delivered per iteration!</a:t>
            </a:r>
            <a:endParaRPr lang="fr-FR" sz="2800" b="1" dirty="0"/>
          </a:p>
        </p:txBody>
      </p:sp>
    </p:spTree>
    <p:extLst>
      <p:ext uri="{BB962C8B-B14F-4D97-AF65-F5344CB8AC3E}">
        <p14:creationId xmlns:p14="http://schemas.microsoft.com/office/powerpoint/2010/main" val="354223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Burnup chart</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91</a:t>
            </a:fld>
            <a:endParaRPr lang="fr-FR"/>
          </a:p>
        </p:txBody>
      </p:sp>
      <p:pic>
        <p:nvPicPr>
          <p:cNvPr id="3" name="Picture 2">
            <a:extLst>
              <a:ext uri="{FF2B5EF4-FFF2-40B4-BE49-F238E27FC236}">
                <a16:creationId xmlns:a16="http://schemas.microsoft.com/office/drawing/2014/main" id="{921FFAE2-9A1B-4177-A786-8BEC5EBF12EA}"/>
              </a:ext>
            </a:extLst>
          </p:cNvPr>
          <p:cNvPicPr>
            <a:picLocks noChangeAspect="1"/>
          </p:cNvPicPr>
          <p:nvPr/>
        </p:nvPicPr>
        <p:blipFill>
          <a:blip r:embed="rId3"/>
          <a:stretch>
            <a:fillRect/>
          </a:stretch>
        </p:blipFill>
        <p:spPr>
          <a:xfrm>
            <a:off x="776343" y="115171"/>
            <a:ext cx="7399222" cy="4710434"/>
          </a:xfrm>
          <a:prstGeom prst="rect">
            <a:avLst/>
          </a:prstGeom>
        </p:spPr>
      </p:pic>
    </p:spTree>
    <p:extLst>
      <p:ext uri="{BB962C8B-B14F-4D97-AF65-F5344CB8AC3E}">
        <p14:creationId xmlns:p14="http://schemas.microsoft.com/office/powerpoint/2010/main" val="14362719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Burndown chart</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92</a:t>
            </a:fld>
            <a:endParaRPr lang="fr-FR"/>
          </a:p>
        </p:txBody>
      </p:sp>
      <p:pic>
        <p:nvPicPr>
          <p:cNvPr id="2" name="Picture 1">
            <a:extLst>
              <a:ext uri="{FF2B5EF4-FFF2-40B4-BE49-F238E27FC236}">
                <a16:creationId xmlns:a16="http://schemas.microsoft.com/office/drawing/2014/main" id="{5B01E7A0-9B34-41D9-8036-0D27C1E21BE9}"/>
              </a:ext>
            </a:extLst>
          </p:cNvPr>
          <p:cNvPicPr>
            <a:picLocks noChangeAspect="1"/>
          </p:cNvPicPr>
          <p:nvPr/>
        </p:nvPicPr>
        <p:blipFill>
          <a:blip r:embed="rId3"/>
          <a:stretch>
            <a:fillRect/>
          </a:stretch>
        </p:blipFill>
        <p:spPr>
          <a:xfrm>
            <a:off x="779437" y="136525"/>
            <a:ext cx="7512618" cy="4631917"/>
          </a:xfrm>
          <a:prstGeom prst="rect">
            <a:avLst/>
          </a:prstGeom>
        </p:spPr>
      </p:pic>
    </p:spTree>
    <p:extLst>
      <p:ext uri="{BB962C8B-B14F-4D97-AF65-F5344CB8AC3E}">
        <p14:creationId xmlns:p14="http://schemas.microsoft.com/office/powerpoint/2010/main" val="29172066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Discovery</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93</a:t>
            </a:fld>
            <a:endParaRPr lang="fr-FR"/>
          </a:p>
        </p:txBody>
      </p:sp>
      <p:pic>
        <p:nvPicPr>
          <p:cNvPr id="3" name="Picture 2">
            <a:extLst>
              <a:ext uri="{FF2B5EF4-FFF2-40B4-BE49-F238E27FC236}">
                <a16:creationId xmlns:a16="http://schemas.microsoft.com/office/drawing/2014/main" id="{265D6FD2-2B6F-47F7-BEEC-3652CA7C8869}"/>
              </a:ext>
            </a:extLst>
          </p:cNvPr>
          <p:cNvPicPr>
            <a:picLocks noChangeAspect="1"/>
          </p:cNvPicPr>
          <p:nvPr/>
        </p:nvPicPr>
        <p:blipFill>
          <a:blip r:embed="rId3"/>
          <a:stretch>
            <a:fillRect/>
          </a:stretch>
        </p:blipFill>
        <p:spPr>
          <a:xfrm>
            <a:off x="585093" y="59264"/>
            <a:ext cx="7293376" cy="4773653"/>
          </a:xfrm>
          <a:prstGeom prst="rect">
            <a:avLst/>
          </a:prstGeom>
        </p:spPr>
      </p:pic>
    </p:spTree>
    <p:extLst>
      <p:ext uri="{BB962C8B-B14F-4D97-AF65-F5344CB8AC3E}">
        <p14:creationId xmlns:p14="http://schemas.microsoft.com/office/powerpoint/2010/main" val="14405532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Scope creep</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94</a:t>
            </a:fld>
            <a:endParaRPr lang="fr-FR"/>
          </a:p>
        </p:txBody>
      </p:sp>
      <p:pic>
        <p:nvPicPr>
          <p:cNvPr id="4" name="Picture 3">
            <a:extLst>
              <a:ext uri="{FF2B5EF4-FFF2-40B4-BE49-F238E27FC236}">
                <a16:creationId xmlns:a16="http://schemas.microsoft.com/office/drawing/2014/main" id="{A0ECFB5B-2C62-40B7-9282-3302573DF894}"/>
              </a:ext>
            </a:extLst>
          </p:cNvPr>
          <p:cNvPicPr>
            <a:picLocks noChangeAspect="1"/>
          </p:cNvPicPr>
          <p:nvPr/>
        </p:nvPicPr>
        <p:blipFill>
          <a:blip r:embed="rId3"/>
          <a:stretch>
            <a:fillRect/>
          </a:stretch>
        </p:blipFill>
        <p:spPr>
          <a:xfrm>
            <a:off x="529031" y="12733"/>
            <a:ext cx="7427476" cy="4760954"/>
          </a:xfrm>
          <a:prstGeom prst="rect">
            <a:avLst/>
          </a:prstGeom>
        </p:spPr>
      </p:pic>
    </p:spTree>
    <p:extLst>
      <p:ext uri="{BB962C8B-B14F-4D97-AF65-F5344CB8AC3E}">
        <p14:creationId xmlns:p14="http://schemas.microsoft.com/office/powerpoint/2010/main" val="35738379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6" name="Rectangle 16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6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Plateau</a:t>
            </a:r>
          </a:p>
        </p:txBody>
      </p:sp>
      <p:sp>
        <p:nvSpPr>
          <p:cNvPr id="189" name="Freeform: Shape 18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2EA29AB5-C1B0-43CF-88D2-55ACACABEFFB}"/>
              </a:ext>
            </a:extLst>
          </p:cNvPr>
          <p:cNvPicPr>
            <a:picLocks noChangeAspect="1"/>
          </p:cNvPicPr>
          <p:nvPr/>
        </p:nvPicPr>
        <p:blipFill>
          <a:blip r:embed="rId3"/>
          <a:stretch>
            <a:fillRect/>
          </a:stretch>
        </p:blipFill>
        <p:spPr>
          <a:xfrm>
            <a:off x="560386" y="71365"/>
            <a:ext cx="7403308" cy="4761552"/>
          </a:xfrm>
          <a:prstGeom prst="rect">
            <a:avLst/>
          </a:prstGeom>
        </p:spPr>
      </p:pic>
    </p:spTree>
    <p:extLst>
      <p:ext uri="{BB962C8B-B14F-4D97-AF65-F5344CB8AC3E}">
        <p14:creationId xmlns:p14="http://schemas.microsoft.com/office/powerpoint/2010/main" val="31355324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8"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Too many features</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A12C070E-A8B3-4043-8DD2-C8A160691418}"/>
              </a:ext>
            </a:extLst>
          </p:cNvPr>
          <p:cNvPicPr>
            <a:picLocks noChangeAspect="1"/>
          </p:cNvPicPr>
          <p:nvPr/>
        </p:nvPicPr>
        <p:blipFill>
          <a:blip r:embed="rId3"/>
          <a:stretch>
            <a:fillRect/>
          </a:stretch>
        </p:blipFill>
        <p:spPr>
          <a:xfrm>
            <a:off x="559384" y="77501"/>
            <a:ext cx="7442074" cy="4750724"/>
          </a:xfrm>
          <a:prstGeom prst="rect">
            <a:avLst/>
          </a:prstGeom>
        </p:spPr>
      </p:pic>
    </p:spTree>
    <p:extLst>
      <p:ext uri="{BB962C8B-B14F-4D97-AF65-F5344CB8AC3E}">
        <p14:creationId xmlns:p14="http://schemas.microsoft.com/office/powerpoint/2010/main" val="28864044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8"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Tracking epics</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91EAD046-31CE-4F1A-92F2-5EDBE97FF0AE}"/>
              </a:ext>
            </a:extLst>
          </p:cNvPr>
          <p:cNvPicPr>
            <a:picLocks noChangeAspect="1"/>
          </p:cNvPicPr>
          <p:nvPr/>
        </p:nvPicPr>
        <p:blipFill>
          <a:blip r:embed="rId3"/>
          <a:stretch>
            <a:fillRect/>
          </a:stretch>
        </p:blipFill>
        <p:spPr>
          <a:xfrm>
            <a:off x="683518" y="80017"/>
            <a:ext cx="6934493" cy="4609154"/>
          </a:xfrm>
          <a:prstGeom prst="rect">
            <a:avLst/>
          </a:prstGeom>
        </p:spPr>
      </p:pic>
    </p:spTree>
    <p:extLst>
      <p:ext uri="{BB962C8B-B14F-4D97-AF65-F5344CB8AC3E}">
        <p14:creationId xmlns:p14="http://schemas.microsoft.com/office/powerpoint/2010/main" val="9413035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3" name="Rectangle 19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1629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Picture 19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816290" y="303019"/>
            <a:ext cx="4098658" cy="1297115"/>
          </a:xfrm>
          <a:prstGeom prst="rect">
            <a:avLst/>
          </a:prstGeom>
        </p:spPr>
        <p:txBody>
          <a:bodyPr spcFirstLastPara="1" vert="horz" lIns="91440" tIns="45720" rIns="91440" bIns="45720" rtlCol="0" anchor="t" anchorCtr="0">
            <a:normAutofit/>
          </a:bodyPr>
          <a:lstStyle/>
          <a:p>
            <a:pPr lvl="0">
              <a:spcBef>
                <a:spcPct val="0"/>
              </a:spcBef>
              <a:buClr>
                <a:schemeClr val="dk1"/>
              </a:buClr>
              <a:buSzPts val="3300"/>
            </a:pPr>
            <a:r>
              <a:rPr lang="en-US" sz="4000" b="1" kern="1200" dirty="0">
                <a:solidFill>
                  <a:srgbClr val="000000"/>
                </a:solidFill>
                <a:latin typeface="+mj-lt"/>
                <a:ea typeface="+mj-ea"/>
                <a:cs typeface="+mj-cs"/>
              </a:rPr>
              <a:t>Tooling?</a:t>
            </a:r>
          </a:p>
        </p:txBody>
      </p:sp>
      <p:sp>
        <p:nvSpPr>
          <p:cNvPr id="19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409865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2" name="Graphic 191" descr="Sun">
            <a:extLst>
              <a:ext uri="{FF2B5EF4-FFF2-40B4-BE49-F238E27FC236}">
                <a16:creationId xmlns:a16="http://schemas.microsoft.com/office/drawing/2014/main" id="{2CFFDCFF-DB7E-4277-9A2D-718DA0E4A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98</a:t>
            </a:fld>
            <a:endParaRPr lang="fr-FR"/>
          </a:p>
        </p:txBody>
      </p:sp>
      <p:sp>
        <p:nvSpPr>
          <p:cNvPr id="3" name="Rectangle 2">
            <a:extLst>
              <a:ext uri="{FF2B5EF4-FFF2-40B4-BE49-F238E27FC236}">
                <a16:creationId xmlns:a16="http://schemas.microsoft.com/office/drawing/2014/main" id="{B95F17D0-361C-4E29-AC30-B834E9D8CA5C}"/>
              </a:ext>
            </a:extLst>
          </p:cNvPr>
          <p:cNvSpPr/>
          <p:nvPr/>
        </p:nvSpPr>
        <p:spPr>
          <a:xfrm>
            <a:off x="4942899" y="3347591"/>
            <a:ext cx="4098658" cy="523220"/>
          </a:xfrm>
          <a:prstGeom prst="rect">
            <a:avLst/>
          </a:prstGeom>
        </p:spPr>
        <p:txBody>
          <a:bodyPr wrap="square">
            <a:spAutoFit/>
          </a:bodyPr>
          <a:lstStyle/>
          <a:p>
            <a:pPr>
              <a:spcAft>
                <a:spcPts val="600"/>
              </a:spcAft>
            </a:pPr>
            <a:r>
              <a:rPr lang="en-US" sz="2800" b="1" dirty="0"/>
              <a:t>Atlassian Jira</a:t>
            </a:r>
            <a:endParaRPr lang="fr-FR" sz="2800" b="1" dirty="0"/>
          </a:p>
        </p:txBody>
      </p:sp>
    </p:spTree>
    <p:extLst>
      <p:ext uri="{BB962C8B-B14F-4D97-AF65-F5344CB8AC3E}">
        <p14:creationId xmlns:p14="http://schemas.microsoft.com/office/powerpoint/2010/main" val="23464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8"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dirty="0">
                <a:solidFill>
                  <a:schemeClr val="bg1"/>
                </a:solidFill>
                <a:latin typeface="+mj-lt"/>
                <a:ea typeface="+mj-ea"/>
                <a:cs typeface="+mj-cs"/>
              </a:rPr>
              <a:t>Tooling</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16872051"/>
      </p:ext>
    </p:extLst>
  </p:cSld>
  <p:clrMapOvr>
    <a:masterClrMapping/>
  </p:clrMapOvr>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TotalTime>
  <Words>1389</Words>
  <Application>Microsoft Office PowerPoint</Application>
  <PresentationFormat>On-screen Show (4:3)</PresentationFormat>
  <Paragraphs>287</Paragraphs>
  <Slides>102</Slides>
  <Notes>102</Notes>
  <HiddenSlides>0</HiddenSlides>
  <MMClips>0</MMClips>
  <ScaleCrop>false</ScaleCrop>
  <HeadingPairs>
    <vt:vector size="8" baseType="variant">
      <vt:variant>
        <vt:lpstr>Fonts Used</vt:lpstr>
      </vt:variant>
      <vt:variant>
        <vt:i4>3</vt:i4>
      </vt:variant>
      <vt:variant>
        <vt:lpstr>Theme</vt:lpstr>
      </vt:variant>
      <vt:variant>
        <vt:i4>6</vt:i4>
      </vt:variant>
      <vt:variant>
        <vt:lpstr>Embedded OLE Servers</vt:lpstr>
      </vt:variant>
      <vt:variant>
        <vt:i4>1</vt:i4>
      </vt:variant>
      <vt:variant>
        <vt:lpstr>Slide Titles</vt:lpstr>
      </vt:variant>
      <vt:variant>
        <vt:i4>102</vt:i4>
      </vt:variant>
    </vt:vector>
  </HeadingPairs>
  <TitlesOfParts>
    <vt:vector size="112" baseType="lpstr">
      <vt:lpstr>Calibri</vt:lpstr>
      <vt:lpstr>Wingdings</vt:lpstr>
      <vt:lpstr>Arial</vt:lpstr>
      <vt:lpstr>3_Office Theme</vt:lpstr>
      <vt:lpstr>2_Office Theme</vt:lpstr>
      <vt:lpstr>Office Theme</vt:lpstr>
      <vt:lpstr>1_Office Theme</vt:lpstr>
      <vt:lpstr>4_Office Theme</vt:lpstr>
      <vt:lpstr>5_Office Theme</vt:lpstr>
      <vt:lpstr>Bitmap Image</vt:lpstr>
      <vt:lpstr>DevOps process  Improve and visualize</vt:lpstr>
      <vt:lpstr>Agenda</vt:lpstr>
      <vt:lpstr>The problem  (Why should i care?)</vt:lpstr>
      <vt:lpstr>4</vt:lpstr>
      <vt:lpstr>Digital Transformation requires Customer-obsessed DNA</vt:lpstr>
      <vt:lpstr>PowerPoint Presentation</vt:lpstr>
      <vt:lpstr>Before Digital Transformation </vt:lpstr>
      <vt:lpstr>After Digital Transformation</vt:lpstr>
      <vt:lpstr>Customer Experience Matters!</vt:lpstr>
      <vt:lpstr>Leaders Recognize That IT Agility Is Core To Digital Business </vt:lpstr>
      <vt:lpstr>Each Industry Will Face Disruption</vt:lpstr>
      <vt:lpstr>How does DevOps help?</vt:lpstr>
      <vt:lpstr>Embrace Modern Application Delivery To Accelerate Digital Transformation</vt:lpstr>
      <vt:lpstr>Agile + DevOps Requires:    - People   - Process  - Platform </vt:lpstr>
      <vt:lpstr>Use Value Stream Mapping To Guide Optimization of Your CI/CD Pipeline Transformation</vt:lpstr>
      <vt:lpstr>Create Integrated Product Teams</vt:lpstr>
      <vt:lpstr>Create an integrated DevOps Pipeline     Automate:   - Verification  - Testing  - Configuration  - Deployment  - Metrics  - KPIs</vt:lpstr>
      <vt:lpstr>1- Modernize Application Architecture   2- Use Microservices to  improve agility   3- Use Containers to simplify management</vt:lpstr>
      <vt:lpstr>DevOps Trends </vt:lpstr>
      <vt:lpstr> DevOps Heat Varies by Industry  and Application Type</vt:lpstr>
      <vt:lpstr>What DevOps isn’t ... (DevOps Myths)</vt:lpstr>
      <vt:lpstr>Myth #1:  DevOps is Only for Startups</vt:lpstr>
      <vt:lpstr>Myth #2:  DevOps Replaces Agile</vt:lpstr>
      <vt:lpstr>Myth #3:  DevOps is Incompatible with ITIL</vt:lpstr>
      <vt:lpstr>Myth #4:  DevOps is Incompatible with Information Security and Compliance</vt:lpstr>
      <vt:lpstr>Myth #5:  DevOps Means Eliminating IT Operations, or “NoOps”</vt:lpstr>
      <vt:lpstr>Myth #6:  DevOps is Just “Infrastructure as Code” or Automation</vt:lpstr>
      <vt:lpstr>Myth #7:  DevOps is Only for Open Source Software</vt:lpstr>
      <vt:lpstr>DevOps Model Defined</vt:lpstr>
      <vt:lpstr>Defining DevOps </vt:lpstr>
      <vt:lpstr>What Do You Want to Accomplish?</vt:lpstr>
      <vt:lpstr>What’s Lean All About?</vt:lpstr>
      <vt:lpstr>The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The HP laserjet firmware </vt:lpstr>
      <vt:lpstr>HP laserjet firmware in 2008</vt:lpstr>
      <vt:lpstr>Future Smart re-architecture</vt:lpstr>
      <vt:lpstr>Deployment pipeline</vt:lpstr>
      <vt:lpstr>HP laserjet firmware in 2011</vt:lpstr>
      <vt:lpstr>The economics</vt:lpstr>
      <vt:lpstr>Workflow in the VSM</vt:lpstr>
      <vt:lpstr>Agile business intelligence  </vt:lpstr>
      <vt:lpstr>Agile business intelligence  </vt:lpstr>
      <vt:lpstr>Agile business intelligence: The flow</vt:lpstr>
      <vt:lpstr>Value stream mapping?</vt:lpstr>
      <vt:lpstr>Value add (VA)?</vt:lpstr>
      <vt:lpstr>Non-value add (NVA)?</vt:lpstr>
      <vt:lpstr>Example</vt:lpstr>
      <vt:lpstr>Steps</vt:lpstr>
      <vt:lpstr>Steps</vt:lpstr>
      <vt:lpstr>Identify, isolate and define the process</vt:lpstr>
      <vt:lpstr>Measure the average VA and NVA</vt:lpstr>
      <vt:lpstr>Calculate   process efficiency = (VA / VA + NVA)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 &amp; resolve bottlenecks?</vt:lpstr>
      <vt:lpstr>Production levelling?</vt:lpstr>
      <vt:lpstr>Cycle time?</vt:lpstr>
      <vt:lpstr>Lead time?</vt:lpstr>
      <vt:lpstr>Progress monitoring?</vt:lpstr>
      <vt:lpstr>Effort visualization?</vt:lpstr>
      <vt:lpstr>Cumulative flow diagram</vt:lpstr>
      <vt:lpstr>Bottleneck</vt:lpstr>
      <vt:lpstr>Poor flow</vt:lpstr>
      <vt:lpstr>Large WIP</vt:lpstr>
      <vt:lpstr>Long lead time</vt:lpstr>
      <vt:lpstr>Plateau</vt:lpstr>
      <vt:lpstr>Duration visualization?</vt:lpstr>
      <vt:lpstr>Cycle time run charts</vt:lpstr>
      <vt:lpstr>Process trend</vt:lpstr>
      <vt:lpstr>Process shift</vt:lpstr>
      <vt:lpstr>Extreme process variation</vt:lpstr>
      <vt:lpstr>Effort visualization?</vt:lpstr>
      <vt:lpstr>Velocity?</vt:lpstr>
      <vt:lpstr>Burnup chart</vt:lpstr>
      <vt:lpstr>Burndown chart</vt:lpstr>
      <vt:lpstr>Discovery</vt:lpstr>
      <vt:lpstr>Scope creep</vt:lpstr>
      <vt:lpstr>Plateau</vt:lpstr>
      <vt:lpstr>Too many features</vt:lpstr>
      <vt:lpstr>Tracking epics</vt:lpstr>
      <vt:lpstr>Tooling?</vt:lpstr>
      <vt:lpstr>Tooling</vt:lpstr>
      <vt:lpstr>Workshops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process  Improve and visualize</dc:title>
  <dc:creator>Ahmed Hosni</dc:creator>
  <cp:lastModifiedBy>Ahmed Hosni</cp:lastModifiedBy>
  <cp:revision>102</cp:revision>
  <dcterms:created xsi:type="dcterms:W3CDTF">2020-04-19T16:42:08Z</dcterms:created>
  <dcterms:modified xsi:type="dcterms:W3CDTF">2020-04-20T10:22:07Z</dcterms:modified>
</cp:coreProperties>
</file>